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sldIdLst>
    <p:sldId id="256" r:id="rId2"/>
    <p:sldId id="258" r:id="rId3"/>
  </p:sldIdLst>
  <p:sldSz cx="8640763" cy="118792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4B4B"/>
    <a:srgbClr val="FF6C66"/>
    <a:srgbClr val="7E66BB"/>
    <a:srgbClr val="FFB3FF"/>
    <a:srgbClr val="2CE7EB"/>
    <a:srgbClr val="7FE89A"/>
    <a:srgbClr val="E6D55C"/>
    <a:srgbClr val="FFD1CD"/>
    <a:srgbClr val="FFBBB4"/>
    <a:srgbClr val="EEAE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727"/>
    <p:restoredTop sz="96327"/>
  </p:normalViewPr>
  <p:slideViewPr>
    <p:cSldViewPr snapToGrid="0" snapToObjects="1">
      <p:cViewPr>
        <p:scale>
          <a:sx n="129" d="100"/>
          <a:sy n="129" d="100"/>
        </p:scale>
        <p:origin x="511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57" y="1944130"/>
            <a:ext cx="7344649" cy="4135743"/>
          </a:xfrm>
        </p:spPr>
        <p:txBody>
          <a:bodyPr anchor="b"/>
          <a:lstStyle>
            <a:lvl1pPr algn="ctr">
              <a:defRPr sz="567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0096" y="6239364"/>
            <a:ext cx="6480572" cy="2868071"/>
          </a:xfrm>
        </p:spPr>
        <p:txBody>
          <a:bodyPr/>
          <a:lstStyle>
            <a:lvl1pPr marL="0" indent="0" algn="ctr">
              <a:buNone/>
              <a:defRPr sz="2268"/>
            </a:lvl1pPr>
            <a:lvl2pPr marL="432054" indent="0" algn="ctr">
              <a:buNone/>
              <a:defRPr sz="1890"/>
            </a:lvl2pPr>
            <a:lvl3pPr marL="864108" indent="0" algn="ctr">
              <a:buNone/>
              <a:defRPr sz="1701"/>
            </a:lvl3pPr>
            <a:lvl4pPr marL="1296162" indent="0" algn="ctr">
              <a:buNone/>
              <a:defRPr sz="1512"/>
            </a:lvl4pPr>
            <a:lvl5pPr marL="1728216" indent="0" algn="ctr">
              <a:buNone/>
              <a:defRPr sz="1512"/>
            </a:lvl5pPr>
            <a:lvl6pPr marL="2160270" indent="0" algn="ctr">
              <a:buNone/>
              <a:defRPr sz="1512"/>
            </a:lvl6pPr>
            <a:lvl7pPr marL="2592324" indent="0" algn="ctr">
              <a:buNone/>
              <a:defRPr sz="1512"/>
            </a:lvl7pPr>
            <a:lvl8pPr marL="3024378" indent="0" algn="ctr">
              <a:buNone/>
              <a:defRPr sz="1512"/>
            </a:lvl8pPr>
            <a:lvl9pPr marL="3456432" indent="0" algn="ctr">
              <a:buNone/>
              <a:defRPr sz="1512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502C7-B485-5949-97F9-D173AB927AED}" type="datetimeFigureOut">
              <a:rPr lang="en-US" smtClean="0"/>
              <a:t>6/30/22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CD1E9-7160-0042-BC78-1715024C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0291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502C7-B485-5949-97F9-D173AB927AED}" type="datetimeFigureOut">
              <a:rPr lang="en-US" smtClean="0"/>
              <a:t>6/30/22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CD1E9-7160-0042-BC78-1715024C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985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83546" y="632461"/>
            <a:ext cx="1863165" cy="10067126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053" y="632461"/>
            <a:ext cx="5481484" cy="10067126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502C7-B485-5949-97F9-D173AB927AED}" type="datetimeFigureOut">
              <a:rPr lang="en-US" smtClean="0"/>
              <a:t>6/30/22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CD1E9-7160-0042-BC78-1715024C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609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502C7-B485-5949-97F9-D173AB927AED}" type="datetimeFigureOut">
              <a:rPr lang="en-US" smtClean="0"/>
              <a:t>6/30/22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CD1E9-7160-0042-BC78-1715024C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691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553" y="2961570"/>
            <a:ext cx="7452658" cy="4941443"/>
          </a:xfrm>
        </p:spPr>
        <p:txBody>
          <a:bodyPr anchor="b"/>
          <a:lstStyle>
            <a:lvl1pPr>
              <a:defRPr sz="567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9553" y="7949760"/>
            <a:ext cx="7452658" cy="2598588"/>
          </a:xfrm>
        </p:spPr>
        <p:txBody>
          <a:bodyPr/>
          <a:lstStyle>
            <a:lvl1pPr marL="0" indent="0">
              <a:buNone/>
              <a:defRPr sz="2268">
                <a:solidFill>
                  <a:schemeClr val="tx1"/>
                </a:solidFill>
              </a:defRPr>
            </a:lvl1pPr>
            <a:lvl2pPr marL="432054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864108" indent="0">
              <a:buNone/>
              <a:defRPr sz="1701">
                <a:solidFill>
                  <a:schemeClr val="tx1">
                    <a:tint val="75000"/>
                  </a:schemeClr>
                </a:solidFill>
              </a:defRPr>
            </a:lvl3pPr>
            <a:lvl4pPr marL="1296162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728216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16027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592324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024378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456432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502C7-B485-5949-97F9-D173AB927AED}" type="datetimeFigureOut">
              <a:rPr lang="en-US" smtClean="0"/>
              <a:t>6/30/22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CD1E9-7160-0042-BC78-1715024C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25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053" y="3162304"/>
            <a:ext cx="3672324" cy="75372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74386" y="3162304"/>
            <a:ext cx="3672324" cy="75372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502C7-B485-5949-97F9-D173AB927AED}" type="datetimeFigureOut">
              <a:rPr lang="en-US" smtClean="0"/>
              <a:t>6/30/22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CD1E9-7160-0042-BC78-1715024C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837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632464"/>
            <a:ext cx="7452658" cy="229610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5179" y="2912070"/>
            <a:ext cx="3655447" cy="1427161"/>
          </a:xfrm>
        </p:spPr>
        <p:txBody>
          <a:bodyPr anchor="b"/>
          <a:lstStyle>
            <a:lvl1pPr marL="0" indent="0">
              <a:buNone/>
              <a:defRPr sz="2268" b="1"/>
            </a:lvl1pPr>
            <a:lvl2pPr marL="432054" indent="0">
              <a:buNone/>
              <a:defRPr sz="1890" b="1"/>
            </a:lvl2pPr>
            <a:lvl3pPr marL="864108" indent="0">
              <a:buNone/>
              <a:defRPr sz="1701" b="1"/>
            </a:lvl3pPr>
            <a:lvl4pPr marL="1296162" indent="0">
              <a:buNone/>
              <a:defRPr sz="1512" b="1"/>
            </a:lvl4pPr>
            <a:lvl5pPr marL="1728216" indent="0">
              <a:buNone/>
              <a:defRPr sz="1512" b="1"/>
            </a:lvl5pPr>
            <a:lvl6pPr marL="2160270" indent="0">
              <a:buNone/>
              <a:defRPr sz="1512" b="1"/>
            </a:lvl6pPr>
            <a:lvl7pPr marL="2592324" indent="0">
              <a:buNone/>
              <a:defRPr sz="1512" b="1"/>
            </a:lvl7pPr>
            <a:lvl8pPr marL="3024378" indent="0">
              <a:buNone/>
              <a:defRPr sz="1512" b="1"/>
            </a:lvl8pPr>
            <a:lvl9pPr marL="3456432" indent="0">
              <a:buNone/>
              <a:defRPr sz="1512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5179" y="4339231"/>
            <a:ext cx="3655447" cy="638235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387" y="2912070"/>
            <a:ext cx="3673450" cy="1427161"/>
          </a:xfrm>
        </p:spPr>
        <p:txBody>
          <a:bodyPr anchor="b"/>
          <a:lstStyle>
            <a:lvl1pPr marL="0" indent="0">
              <a:buNone/>
              <a:defRPr sz="2268" b="1"/>
            </a:lvl1pPr>
            <a:lvl2pPr marL="432054" indent="0">
              <a:buNone/>
              <a:defRPr sz="1890" b="1"/>
            </a:lvl2pPr>
            <a:lvl3pPr marL="864108" indent="0">
              <a:buNone/>
              <a:defRPr sz="1701" b="1"/>
            </a:lvl3pPr>
            <a:lvl4pPr marL="1296162" indent="0">
              <a:buNone/>
              <a:defRPr sz="1512" b="1"/>
            </a:lvl4pPr>
            <a:lvl5pPr marL="1728216" indent="0">
              <a:buNone/>
              <a:defRPr sz="1512" b="1"/>
            </a:lvl5pPr>
            <a:lvl6pPr marL="2160270" indent="0">
              <a:buNone/>
              <a:defRPr sz="1512" b="1"/>
            </a:lvl6pPr>
            <a:lvl7pPr marL="2592324" indent="0">
              <a:buNone/>
              <a:defRPr sz="1512" b="1"/>
            </a:lvl7pPr>
            <a:lvl8pPr marL="3024378" indent="0">
              <a:buNone/>
              <a:defRPr sz="1512" b="1"/>
            </a:lvl8pPr>
            <a:lvl9pPr marL="3456432" indent="0">
              <a:buNone/>
              <a:defRPr sz="1512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74387" y="4339231"/>
            <a:ext cx="3673450" cy="638235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502C7-B485-5949-97F9-D173AB927AED}" type="datetimeFigureOut">
              <a:rPr lang="en-US" smtClean="0"/>
              <a:t>6/30/22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CD1E9-7160-0042-BC78-1715024C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406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502C7-B485-5949-97F9-D173AB927AED}" type="datetimeFigureOut">
              <a:rPr lang="en-US" smtClean="0"/>
              <a:t>6/30/22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CD1E9-7160-0042-BC78-1715024C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767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502C7-B485-5949-97F9-D173AB927AED}" type="datetimeFigureOut">
              <a:rPr lang="en-US" smtClean="0"/>
              <a:t>6/30/22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CD1E9-7160-0042-BC78-1715024C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556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791951"/>
            <a:ext cx="2786871" cy="2771828"/>
          </a:xfrm>
        </p:spPr>
        <p:txBody>
          <a:bodyPr anchor="b"/>
          <a:lstStyle>
            <a:lvl1pPr>
              <a:defRPr sz="302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3450" y="1710397"/>
            <a:ext cx="4374386" cy="8441976"/>
          </a:xfrm>
        </p:spPr>
        <p:txBody>
          <a:bodyPr/>
          <a:lstStyle>
            <a:lvl1pPr>
              <a:defRPr sz="3024"/>
            </a:lvl1pPr>
            <a:lvl2pPr>
              <a:defRPr sz="2646"/>
            </a:lvl2pPr>
            <a:lvl3pPr>
              <a:defRPr sz="2268"/>
            </a:lvl3pPr>
            <a:lvl4pPr>
              <a:defRPr sz="1890"/>
            </a:lvl4pPr>
            <a:lvl5pPr>
              <a:defRPr sz="1890"/>
            </a:lvl5pPr>
            <a:lvl6pPr>
              <a:defRPr sz="1890"/>
            </a:lvl6pPr>
            <a:lvl7pPr>
              <a:defRPr sz="1890"/>
            </a:lvl7pPr>
            <a:lvl8pPr>
              <a:defRPr sz="1890"/>
            </a:lvl8pPr>
            <a:lvl9pPr>
              <a:defRPr sz="189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5178" y="3563779"/>
            <a:ext cx="2786871" cy="6602341"/>
          </a:xfrm>
        </p:spPr>
        <p:txBody>
          <a:bodyPr/>
          <a:lstStyle>
            <a:lvl1pPr marL="0" indent="0">
              <a:buNone/>
              <a:defRPr sz="1512"/>
            </a:lvl1pPr>
            <a:lvl2pPr marL="432054" indent="0">
              <a:buNone/>
              <a:defRPr sz="1323"/>
            </a:lvl2pPr>
            <a:lvl3pPr marL="864108" indent="0">
              <a:buNone/>
              <a:defRPr sz="1134"/>
            </a:lvl3pPr>
            <a:lvl4pPr marL="1296162" indent="0">
              <a:buNone/>
              <a:defRPr sz="945"/>
            </a:lvl4pPr>
            <a:lvl5pPr marL="1728216" indent="0">
              <a:buNone/>
              <a:defRPr sz="945"/>
            </a:lvl5pPr>
            <a:lvl6pPr marL="2160270" indent="0">
              <a:buNone/>
              <a:defRPr sz="945"/>
            </a:lvl6pPr>
            <a:lvl7pPr marL="2592324" indent="0">
              <a:buNone/>
              <a:defRPr sz="945"/>
            </a:lvl7pPr>
            <a:lvl8pPr marL="3024378" indent="0">
              <a:buNone/>
              <a:defRPr sz="945"/>
            </a:lvl8pPr>
            <a:lvl9pPr marL="3456432" indent="0">
              <a:buNone/>
              <a:defRPr sz="94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502C7-B485-5949-97F9-D173AB927AED}" type="datetimeFigureOut">
              <a:rPr lang="en-US" smtClean="0"/>
              <a:t>6/30/22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CD1E9-7160-0042-BC78-1715024C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753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791951"/>
            <a:ext cx="2786871" cy="2771828"/>
          </a:xfrm>
        </p:spPr>
        <p:txBody>
          <a:bodyPr anchor="b"/>
          <a:lstStyle>
            <a:lvl1pPr>
              <a:defRPr sz="302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673450" y="1710397"/>
            <a:ext cx="4374386" cy="8441976"/>
          </a:xfrm>
        </p:spPr>
        <p:txBody>
          <a:bodyPr anchor="t"/>
          <a:lstStyle>
            <a:lvl1pPr marL="0" indent="0">
              <a:buNone/>
              <a:defRPr sz="3024"/>
            </a:lvl1pPr>
            <a:lvl2pPr marL="432054" indent="0">
              <a:buNone/>
              <a:defRPr sz="2646"/>
            </a:lvl2pPr>
            <a:lvl3pPr marL="864108" indent="0">
              <a:buNone/>
              <a:defRPr sz="2268"/>
            </a:lvl3pPr>
            <a:lvl4pPr marL="1296162" indent="0">
              <a:buNone/>
              <a:defRPr sz="1890"/>
            </a:lvl4pPr>
            <a:lvl5pPr marL="1728216" indent="0">
              <a:buNone/>
              <a:defRPr sz="1890"/>
            </a:lvl5pPr>
            <a:lvl6pPr marL="2160270" indent="0">
              <a:buNone/>
              <a:defRPr sz="1890"/>
            </a:lvl6pPr>
            <a:lvl7pPr marL="2592324" indent="0">
              <a:buNone/>
              <a:defRPr sz="1890"/>
            </a:lvl7pPr>
            <a:lvl8pPr marL="3024378" indent="0">
              <a:buNone/>
              <a:defRPr sz="1890"/>
            </a:lvl8pPr>
            <a:lvl9pPr marL="3456432" indent="0">
              <a:buNone/>
              <a:defRPr sz="189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5178" y="3563779"/>
            <a:ext cx="2786871" cy="6602341"/>
          </a:xfrm>
        </p:spPr>
        <p:txBody>
          <a:bodyPr/>
          <a:lstStyle>
            <a:lvl1pPr marL="0" indent="0">
              <a:buNone/>
              <a:defRPr sz="1512"/>
            </a:lvl1pPr>
            <a:lvl2pPr marL="432054" indent="0">
              <a:buNone/>
              <a:defRPr sz="1323"/>
            </a:lvl2pPr>
            <a:lvl3pPr marL="864108" indent="0">
              <a:buNone/>
              <a:defRPr sz="1134"/>
            </a:lvl3pPr>
            <a:lvl4pPr marL="1296162" indent="0">
              <a:buNone/>
              <a:defRPr sz="945"/>
            </a:lvl4pPr>
            <a:lvl5pPr marL="1728216" indent="0">
              <a:buNone/>
              <a:defRPr sz="945"/>
            </a:lvl5pPr>
            <a:lvl6pPr marL="2160270" indent="0">
              <a:buNone/>
              <a:defRPr sz="945"/>
            </a:lvl6pPr>
            <a:lvl7pPr marL="2592324" indent="0">
              <a:buNone/>
              <a:defRPr sz="945"/>
            </a:lvl7pPr>
            <a:lvl8pPr marL="3024378" indent="0">
              <a:buNone/>
              <a:defRPr sz="945"/>
            </a:lvl8pPr>
            <a:lvl9pPr marL="3456432" indent="0">
              <a:buNone/>
              <a:defRPr sz="94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502C7-B485-5949-97F9-D173AB927AED}" type="datetimeFigureOut">
              <a:rPr lang="en-US" smtClean="0"/>
              <a:t>6/30/22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CD1E9-7160-0042-BC78-1715024C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157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94053" y="632464"/>
            <a:ext cx="7452658" cy="22961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053" y="3162304"/>
            <a:ext cx="7452658" cy="7537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4052" y="11010319"/>
            <a:ext cx="1944172" cy="632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0502C7-B485-5949-97F9-D173AB927AED}" type="datetimeFigureOut">
              <a:rPr lang="en-US" smtClean="0"/>
              <a:t>6/30/22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62253" y="11010319"/>
            <a:ext cx="2916258" cy="632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102539" y="11010319"/>
            <a:ext cx="1944172" cy="632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CD1E9-7160-0042-BC78-1715024C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442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864108" rtl="0" eaLnBrk="1" latinLnBrk="0" hangingPunct="1">
        <a:lnSpc>
          <a:spcPct val="90000"/>
        </a:lnSpc>
        <a:spcBef>
          <a:spcPct val="0"/>
        </a:spcBef>
        <a:buNone/>
        <a:defRPr sz="415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027" indent="-216027" algn="l" defTabSz="864108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1pPr>
      <a:lvl2pPr marL="648081" indent="-216027" algn="l" defTabSz="864108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2pPr>
      <a:lvl3pPr marL="1080135" indent="-216027" algn="l" defTabSz="864108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512189" indent="-216027" algn="l" defTabSz="864108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4pPr>
      <a:lvl5pPr marL="1944243" indent="-216027" algn="l" defTabSz="864108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5pPr>
      <a:lvl6pPr marL="2376297" indent="-216027" algn="l" defTabSz="864108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6pPr>
      <a:lvl7pPr marL="2808351" indent="-216027" algn="l" defTabSz="864108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7pPr>
      <a:lvl8pPr marL="3240405" indent="-216027" algn="l" defTabSz="864108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8pPr>
      <a:lvl9pPr marL="3672459" indent="-216027" algn="l" defTabSz="864108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64108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1pPr>
      <a:lvl2pPr marL="432054" algn="l" defTabSz="864108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2pPr>
      <a:lvl3pPr marL="864108" algn="l" defTabSz="864108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3pPr>
      <a:lvl4pPr marL="1296162" algn="l" defTabSz="864108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4pPr>
      <a:lvl5pPr marL="1728216" algn="l" defTabSz="864108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5pPr>
      <a:lvl6pPr marL="2160270" algn="l" defTabSz="864108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6pPr>
      <a:lvl7pPr marL="2592324" algn="l" defTabSz="864108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7pPr>
      <a:lvl8pPr marL="3024378" algn="l" defTabSz="864108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8pPr>
      <a:lvl9pPr marL="3456432" algn="l" defTabSz="864108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Picture 214">
            <a:extLst>
              <a:ext uri="{FF2B5EF4-FFF2-40B4-BE49-F238E27FC236}">
                <a16:creationId xmlns:a16="http://schemas.microsoft.com/office/drawing/2014/main" id="{3700F0BC-B8E2-BC3C-F519-54F5466593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71" t="80137" r="13890" b="1185"/>
          <a:stretch/>
        </p:blipFill>
        <p:spPr>
          <a:xfrm>
            <a:off x="-4358079" y="7797834"/>
            <a:ext cx="3315695" cy="178620"/>
          </a:xfrm>
          <a:prstGeom prst="rect">
            <a:avLst/>
          </a:prstGeom>
        </p:spPr>
      </p:pic>
      <p:pic>
        <p:nvPicPr>
          <p:cNvPr id="216" name="Picture 215">
            <a:extLst>
              <a:ext uri="{FF2B5EF4-FFF2-40B4-BE49-F238E27FC236}">
                <a16:creationId xmlns:a16="http://schemas.microsoft.com/office/drawing/2014/main" id="{06593710-0F30-C60B-37B8-5C58A1D75B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752"/>
          <a:stretch/>
        </p:blipFill>
        <p:spPr>
          <a:xfrm>
            <a:off x="-4379634" y="8130793"/>
            <a:ext cx="4176214" cy="513131"/>
          </a:xfrm>
          <a:prstGeom prst="rect">
            <a:avLst/>
          </a:prstGeom>
        </p:spPr>
      </p:pic>
      <p:sp>
        <p:nvSpPr>
          <p:cNvPr id="217" name="TextBox 216">
            <a:extLst>
              <a:ext uri="{FF2B5EF4-FFF2-40B4-BE49-F238E27FC236}">
                <a16:creationId xmlns:a16="http://schemas.microsoft.com/office/drawing/2014/main" id="{7BB89A05-646A-3243-F877-AC9E6EA594C3}"/>
              </a:ext>
            </a:extLst>
          </p:cNvPr>
          <p:cNvSpPr txBox="1"/>
          <p:nvPr/>
        </p:nvSpPr>
        <p:spPr>
          <a:xfrm>
            <a:off x="-4440420" y="7632001"/>
            <a:ext cx="2182846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800" dirty="0">
                <a:latin typeface="Helvetica" pitchFamily="2" charset="0"/>
              </a:rPr>
              <a:t>BCL2</a:t>
            </a:r>
            <a:r>
              <a:rPr lang="zh-CN" altLang="en-US" sz="800" dirty="0">
                <a:latin typeface="Helvetica" pitchFamily="2" charset="0"/>
              </a:rPr>
              <a:t> </a:t>
            </a:r>
            <a:r>
              <a:rPr lang="en-US" altLang="zh-CN" sz="800" dirty="0">
                <a:latin typeface="Helvetica" pitchFamily="2" charset="0"/>
              </a:rPr>
              <a:t>—</a:t>
            </a:r>
            <a:r>
              <a:rPr lang="zh-CN" altLang="en-US" sz="800" dirty="0">
                <a:latin typeface="Helvetica" pitchFamily="2" charset="0"/>
              </a:rPr>
              <a:t> </a:t>
            </a:r>
            <a:r>
              <a:rPr lang="en-US" altLang="zh-CN" sz="800" dirty="0" err="1">
                <a:latin typeface="Helvetica" pitchFamily="2" charset="0"/>
              </a:rPr>
              <a:t>IgH</a:t>
            </a:r>
            <a:r>
              <a:rPr lang="zh-CN" altLang="en-US" sz="800" dirty="0">
                <a:latin typeface="Helvetica" pitchFamily="2" charset="0"/>
              </a:rPr>
              <a:t> </a:t>
            </a:r>
            <a:r>
              <a:rPr lang="en-US" altLang="zh-CN" sz="800" dirty="0">
                <a:latin typeface="Helvetica" pitchFamily="2" charset="0"/>
              </a:rPr>
              <a:t>fusion</a:t>
            </a:r>
            <a:r>
              <a:rPr lang="zh-CN" altLang="en-US" sz="800" dirty="0">
                <a:latin typeface="Helvetica" pitchFamily="2" charset="0"/>
              </a:rPr>
              <a:t> </a:t>
            </a:r>
            <a:r>
              <a:rPr lang="en-US" altLang="zh-CN" sz="800" dirty="0">
                <a:latin typeface="Helvetica" pitchFamily="2" charset="0"/>
              </a:rPr>
              <a:t>in P2.DHL tumor</a:t>
            </a:r>
            <a:endParaRPr lang="en-US" sz="800" i="1" dirty="0">
              <a:latin typeface="Helvetica" pitchFamily="2" charset="0"/>
            </a:endParaRPr>
          </a:p>
        </p:txBody>
      </p:sp>
      <p:sp>
        <p:nvSpPr>
          <p:cNvPr id="851" name="TextBox 850">
            <a:extLst>
              <a:ext uri="{FF2B5EF4-FFF2-40B4-BE49-F238E27FC236}">
                <a16:creationId xmlns:a16="http://schemas.microsoft.com/office/drawing/2014/main" id="{68E83517-FDE1-4BA9-6C23-9DDCD4F093F4}"/>
              </a:ext>
            </a:extLst>
          </p:cNvPr>
          <p:cNvSpPr txBox="1"/>
          <p:nvPr/>
        </p:nvSpPr>
        <p:spPr>
          <a:xfrm>
            <a:off x="325071" y="2674058"/>
            <a:ext cx="353697" cy="2982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1938" b="1" dirty="0">
                <a:latin typeface="Helvetica" pitchFamily="2" charset="0"/>
              </a:rPr>
              <a:t>A</a:t>
            </a:r>
            <a:endParaRPr lang="en-US" sz="1938" b="1" dirty="0">
              <a:latin typeface="Helvetica" pitchFamily="2" charset="0"/>
            </a:endParaRPr>
          </a:p>
        </p:txBody>
      </p:sp>
      <p:sp>
        <p:nvSpPr>
          <p:cNvPr id="853" name="Rectangle 852">
            <a:extLst>
              <a:ext uri="{FF2B5EF4-FFF2-40B4-BE49-F238E27FC236}">
                <a16:creationId xmlns:a16="http://schemas.microsoft.com/office/drawing/2014/main" id="{1F7D1406-79CF-D0D6-6328-591EF80EECF1}"/>
              </a:ext>
            </a:extLst>
          </p:cNvPr>
          <p:cNvSpPr/>
          <p:nvPr/>
        </p:nvSpPr>
        <p:spPr>
          <a:xfrm>
            <a:off x="228696" y="10716202"/>
            <a:ext cx="811275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b="1" dirty="0">
                <a:latin typeface="Helvetica" pitchFamily="2" charset="0"/>
              </a:rPr>
              <a:t>Extended</a:t>
            </a:r>
            <a:r>
              <a:rPr lang="zh-CN" altLang="en-US" sz="1400" b="1" dirty="0">
                <a:latin typeface="Helvetica" pitchFamily="2" charset="0"/>
              </a:rPr>
              <a:t> </a:t>
            </a:r>
            <a:r>
              <a:rPr lang="en-US" altLang="zh-CN" sz="1400" b="1" dirty="0">
                <a:latin typeface="Helvetica" pitchFamily="2" charset="0"/>
              </a:rPr>
              <a:t>Figure</a:t>
            </a:r>
            <a:r>
              <a:rPr lang="zh-CN" altLang="en-US" sz="1400" b="1" dirty="0">
                <a:latin typeface="Helvetica" pitchFamily="2" charset="0"/>
              </a:rPr>
              <a:t> </a:t>
            </a:r>
            <a:r>
              <a:rPr lang="en-US" altLang="zh-CN" sz="1400" b="1" dirty="0">
                <a:latin typeface="Helvetica" pitchFamily="2" charset="0"/>
              </a:rPr>
              <a:t>1.</a:t>
            </a:r>
            <a:r>
              <a:rPr lang="en-HK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BCL2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&amp;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MYC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rearrangements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detected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in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the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tumor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tissues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of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all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eight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patients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.</a:t>
            </a:r>
            <a:endParaRPr lang="en-US" sz="1400" b="1" dirty="0">
              <a:latin typeface="Helvetica" pitchFamily="2" charset="0"/>
            </a:endParaRPr>
          </a:p>
        </p:txBody>
      </p:sp>
      <p:sp>
        <p:nvSpPr>
          <p:cNvPr id="1084" name="Rectangle 1083">
            <a:extLst>
              <a:ext uri="{FF2B5EF4-FFF2-40B4-BE49-F238E27FC236}">
                <a16:creationId xmlns:a16="http://schemas.microsoft.com/office/drawing/2014/main" id="{E6F61078-3223-E848-1E89-9DAA237FA4C9}"/>
              </a:ext>
            </a:extLst>
          </p:cNvPr>
          <p:cNvSpPr/>
          <p:nvPr/>
        </p:nvSpPr>
        <p:spPr>
          <a:xfrm>
            <a:off x="325071" y="2612503"/>
            <a:ext cx="7920000" cy="8025250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Rectangle 272">
            <a:extLst>
              <a:ext uri="{FF2B5EF4-FFF2-40B4-BE49-F238E27FC236}">
                <a16:creationId xmlns:a16="http://schemas.microsoft.com/office/drawing/2014/main" id="{A813B41D-208D-5A22-0289-15D0DA128382}"/>
              </a:ext>
            </a:extLst>
          </p:cNvPr>
          <p:cNvSpPr/>
          <p:nvPr/>
        </p:nvSpPr>
        <p:spPr>
          <a:xfrm>
            <a:off x="228696" y="315785"/>
            <a:ext cx="811275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b="1" dirty="0">
                <a:latin typeface="Helvetica" pitchFamily="2" charset="0"/>
              </a:rPr>
              <a:t>Supplementary</a:t>
            </a:r>
            <a:r>
              <a:rPr lang="zh-CN" altLang="en-US" sz="1400" b="1" dirty="0">
                <a:latin typeface="Helvetica" pitchFamily="2" charset="0"/>
              </a:rPr>
              <a:t> </a:t>
            </a:r>
            <a:r>
              <a:rPr lang="en-US" altLang="zh-CN" sz="1400" b="1" dirty="0">
                <a:latin typeface="Helvetica" pitchFamily="2" charset="0"/>
              </a:rPr>
              <a:t>Table</a:t>
            </a:r>
            <a:r>
              <a:rPr lang="zh-CN" altLang="en-US" sz="1400" b="1" dirty="0">
                <a:latin typeface="Helvetica" pitchFamily="2" charset="0"/>
              </a:rPr>
              <a:t> </a:t>
            </a:r>
            <a:r>
              <a:rPr lang="en-US" altLang="zh-CN" sz="1400" b="1" dirty="0">
                <a:latin typeface="Helvetica" pitchFamily="2" charset="0"/>
              </a:rPr>
              <a:t>1.</a:t>
            </a:r>
            <a:r>
              <a:rPr lang="en-HK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Clinical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information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of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8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DLBCL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patients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with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FL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to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DHL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transformation.</a:t>
            </a:r>
            <a:r>
              <a:rPr lang="zh-CN" altLang="en-US" sz="1400" dirty="0">
                <a:latin typeface="Helvetica" pitchFamily="2" charset="0"/>
              </a:rPr>
              <a:t> </a:t>
            </a:r>
            <a:endParaRPr lang="en-US" sz="1400" b="1" dirty="0">
              <a:latin typeface="Helvetica" pitchFamily="2" charset="0"/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5FC7C76A-0DAB-09D2-252D-B3E0BD8679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2818684"/>
              </p:ext>
            </p:extLst>
          </p:nvPr>
        </p:nvGraphicFramePr>
        <p:xfrm>
          <a:off x="437655" y="737092"/>
          <a:ext cx="7706518" cy="10618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7333">
                  <a:extLst>
                    <a:ext uri="{9D8B030D-6E8A-4147-A177-3AD203B41FA5}">
                      <a16:colId xmlns:a16="http://schemas.microsoft.com/office/drawing/2014/main" val="2637349394"/>
                    </a:ext>
                  </a:extLst>
                </a:gridCol>
                <a:gridCol w="617333">
                  <a:extLst>
                    <a:ext uri="{9D8B030D-6E8A-4147-A177-3AD203B41FA5}">
                      <a16:colId xmlns:a16="http://schemas.microsoft.com/office/drawing/2014/main" val="89890081"/>
                    </a:ext>
                  </a:extLst>
                </a:gridCol>
                <a:gridCol w="756450">
                  <a:extLst>
                    <a:ext uri="{9D8B030D-6E8A-4147-A177-3AD203B41FA5}">
                      <a16:colId xmlns:a16="http://schemas.microsoft.com/office/drawing/2014/main" val="2148162912"/>
                    </a:ext>
                  </a:extLst>
                </a:gridCol>
                <a:gridCol w="1043380">
                  <a:extLst>
                    <a:ext uri="{9D8B030D-6E8A-4147-A177-3AD203B41FA5}">
                      <a16:colId xmlns:a16="http://schemas.microsoft.com/office/drawing/2014/main" val="50460634"/>
                    </a:ext>
                  </a:extLst>
                </a:gridCol>
                <a:gridCol w="846297">
                  <a:extLst>
                    <a:ext uri="{9D8B030D-6E8A-4147-A177-3AD203B41FA5}">
                      <a16:colId xmlns:a16="http://schemas.microsoft.com/office/drawing/2014/main" val="929529836"/>
                    </a:ext>
                  </a:extLst>
                </a:gridCol>
                <a:gridCol w="756450">
                  <a:extLst>
                    <a:ext uri="{9D8B030D-6E8A-4147-A177-3AD203B41FA5}">
                      <a16:colId xmlns:a16="http://schemas.microsoft.com/office/drawing/2014/main" val="136424542"/>
                    </a:ext>
                  </a:extLst>
                </a:gridCol>
                <a:gridCol w="756450">
                  <a:extLst>
                    <a:ext uri="{9D8B030D-6E8A-4147-A177-3AD203B41FA5}">
                      <a16:colId xmlns:a16="http://schemas.microsoft.com/office/drawing/2014/main" val="2961487065"/>
                    </a:ext>
                  </a:extLst>
                </a:gridCol>
                <a:gridCol w="686892">
                  <a:extLst>
                    <a:ext uri="{9D8B030D-6E8A-4147-A177-3AD203B41FA5}">
                      <a16:colId xmlns:a16="http://schemas.microsoft.com/office/drawing/2014/main" val="850183778"/>
                    </a:ext>
                  </a:extLst>
                </a:gridCol>
                <a:gridCol w="869483">
                  <a:extLst>
                    <a:ext uri="{9D8B030D-6E8A-4147-A177-3AD203B41FA5}">
                      <a16:colId xmlns:a16="http://schemas.microsoft.com/office/drawing/2014/main" val="264087127"/>
                    </a:ext>
                  </a:extLst>
                </a:gridCol>
                <a:gridCol w="756450">
                  <a:extLst>
                    <a:ext uri="{9D8B030D-6E8A-4147-A177-3AD203B41FA5}">
                      <a16:colId xmlns:a16="http://schemas.microsoft.com/office/drawing/2014/main" val="1502030253"/>
                    </a:ext>
                  </a:extLst>
                </a:gridCol>
              </a:tblGrid>
              <a:tr h="176973">
                <a:tc>
                  <a:txBody>
                    <a:bodyPr/>
                    <a:lstStyle/>
                    <a:p>
                      <a:pPr algn="ctr" fontAlgn="b"/>
                      <a:r>
                        <a:rPr lang="en-HK" sz="800" u="none" strike="noStrike" dirty="0">
                          <a:effectLst/>
                          <a:latin typeface="Helvetica" pitchFamily="2" charset="0"/>
                        </a:rPr>
                        <a:t>ID</a:t>
                      </a:r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800" u="none" strike="noStrike" dirty="0">
                          <a:effectLst/>
                          <a:latin typeface="Helvetica" pitchFamily="2" charset="0"/>
                        </a:rPr>
                        <a:t>Parents B</a:t>
                      </a:r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800" u="none" strike="noStrike" dirty="0">
                          <a:effectLst/>
                          <a:latin typeface="Helvetica" pitchFamily="2" charset="0"/>
                        </a:rPr>
                        <a:t>Patient B</a:t>
                      </a:r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800" u="none" strike="noStrike" dirty="0">
                          <a:effectLst/>
                          <a:latin typeface="Helvetica" pitchFamily="2" charset="0"/>
                        </a:rPr>
                        <a:t>Patient T</a:t>
                      </a:r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800" u="none" strike="noStrike" dirty="0">
                          <a:effectLst/>
                          <a:latin typeface="Helvetica" pitchFamily="2" charset="0"/>
                        </a:rPr>
                        <a:t>Diagnosis</a:t>
                      </a:r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800" u="none" strike="noStrike" dirty="0">
                          <a:effectLst/>
                          <a:latin typeface="Helvetica" pitchFamily="2" charset="0"/>
                        </a:rPr>
                        <a:t>Age</a:t>
                      </a:r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800" u="none" strike="noStrike" dirty="0">
                          <a:effectLst/>
                          <a:latin typeface="Helvetica" pitchFamily="2" charset="0"/>
                        </a:rPr>
                        <a:t>Gender</a:t>
                      </a:r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800" u="none" strike="noStrike" dirty="0">
                          <a:effectLst/>
                          <a:latin typeface="Helvetica" pitchFamily="2" charset="0"/>
                        </a:rPr>
                        <a:t>Race</a:t>
                      </a:r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800" u="none" strike="noStrike" dirty="0">
                          <a:effectLst/>
                          <a:latin typeface="Helvetica" pitchFamily="2" charset="0"/>
                        </a:rPr>
                        <a:t>Primary</a:t>
                      </a:r>
                      <a:r>
                        <a:rPr lang="zh-CN" altLang="en-US" sz="800" u="none" strike="noStrike" dirty="0">
                          <a:effectLst/>
                          <a:latin typeface="Helvetica" pitchFamily="2" charset="0"/>
                        </a:rPr>
                        <a:t> </a:t>
                      </a:r>
                      <a:r>
                        <a:rPr lang="en-HK" sz="800" u="none" strike="noStrike" dirty="0">
                          <a:effectLst/>
                          <a:latin typeface="Helvetica" pitchFamily="2" charset="0"/>
                        </a:rPr>
                        <a:t>Site</a:t>
                      </a:r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800" u="none" strike="noStrike" dirty="0">
                          <a:effectLst/>
                          <a:latin typeface="Helvetica" pitchFamily="2" charset="0"/>
                        </a:rPr>
                        <a:t>Cohort</a:t>
                      </a:r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2009291"/>
                  </a:ext>
                </a:extLst>
              </a:tr>
              <a:tr h="176973"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T w="63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T w="63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T w="63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>
                    <a:lnT w="63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T w="63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T w="63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T w="63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T w="63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T w="63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T w="63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9015770"/>
                  </a:ext>
                </a:extLst>
              </a:tr>
              <a:tr h="176973"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B w="127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2381702"/>
                  </a:ext>
                </a:extLst>
              </a:tr>
              <a:tr h="176973"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T w="12700" cmpd="sng">
                      <a:noFill/>
                    </a:lnT>
                    <a:lnB w="127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0291894"/>
                  </a:ext>
                </a:extLst>
              </a:tr>
              <a:tr h="176973"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2960172"/>
                  </a:ext>
                </a:extLst>
              </a:tr>
              <a:tr h="176973"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HK" sz="8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431" marR="8431" marT="8431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6989159"/>
                  </a:ext>
                </a:extLst>
              </a:tr>
            </a:tbl>
          </a:graphicData>
        </a:graphic>
      </p:graphicFrame>
      <p:grpSp>
        <p:nvGrpSpPr>
          <p:cNvPr id="41" name="Group 40">
            <a:extLst>
              <a:ext uri="{FF2B5EF4-FFF2-40B4-BE49-F238E27FC236}">
                <a16:creationId xmlns:a16="http://schemas.microsoft.com/office/drawing/2014/main" id="{78D3911D-E742-8B3E-92DC-FCCC1631813E}"/>
              </a:ext>
            </a:extLst>
          </p:cNvPr>
          <p:cNvGrpSpPr/>
          <p:nvPr/>
        </p:nvGrpSpPr>
        <p:grpSpPr>
          <a:xfrm>
            <a:off x="684865" y="2933935"/>
            <a:ext cx="2453223" cy="2446201"/>
            <a:chOff x="628950" y="578463"/>
            <a:chExt cx="2453223" cy="2446201"/>
          </a:xfrm>
        </p:grpSpPr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DBF338A3-7A97-7805-8AD5-61F796CA14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8950" y="758987"/>
              <a:ext cx="2453223" cy="2265677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CE8B75B-F496-FA2B-2257-CDB7D29B484E}"/>
                </a:ext>
              </a:extLst>
            </p:cNvPr>
            <p:cNvSpPr txBox="1"/>
            <p:nvPr/>
          </p:nvSpPr>
          <p:spPr>
            <a:xfrm>
              <a:off x="2244828" y="582788"/>
              <a:ext cx="665207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>
                  <a:latin typeface="Helvetica" pitchFamily="2" charset="0"/>
                </a:rPr>
                <a:t>DHL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1408967-F178-A1B7-50B4-DD7DDBB45497}"/>
                </a:ext>
              </a:extLst>
            </p:cNvPr>
            <p:cNvSpPr txBox="1"/>
            <p:nvPr/>
          </p:nvSpPr>
          <p:spPr>
            <a:xfrm>
              <a:off x="1009094" y="578463"/>
              <a:ext cx="665207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>
                  <a:latin typeface="Helvetica" pitchFamily="2" charset="0"/>
                </a:rPr>
                <a:t>   FL</a:t>
              </a: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C91BA227-4C8A-B813-2C60-1146B11218C0}"/>
              </a:ext>
            </a:extLst>
          </p:cNvPr>
          <p:cNvSpPr txBox="1"/>
          <p:nvPr/>
        </p:nvSpPr>
        <p:spPr>
          <a:xfrm>
            <a:off x="3306785" y="2674058"/>
            <a:ext cx="353697" cy="2982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1938" b="1" dirty="0">
                <a:latin typeface="Helvetica" pitchFamily="2" charset="0"/>
              </a:rPr>
              <a:t>C</a:t>
            </a:r>
            <a:endParaRPr lang="en-US" sz="1938" b="1" dirty="0">
              <a:latin typeface="Helvetica" pitchFamily="2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29D54BA-6100-38BE-ECE8-4D0938A70016}"/>
              </a:ext>
            </a:extLst>
          </p:cNvPr>
          <p:cNvGrpSpPr/>
          <p:nvPr/>
        </p:nvGrpSpPr>
        <p:grpSpPr>
          <a:xfrm>
            <a:off x="507228" y="5668867"/>
            <a:ext cx="7505962" cy="1406543"/>
            <a:chOff x="327671" y="10208997"/>
            <a:chExt cx="10575873" cy="1981814"/>
          </a:xfrm>
        </p:grpSpPr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469CE2A6-B7A7-A7B4-F5EE-1DB9E5A85C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5631" r="20769"/>
            <a:stretch/>
          </p:blipFill>
          <p:spPr>
            <a:xfrm>
              <a:off x="824255" y="10282149"/>
              <a:ext cx="2933072" cy="1301496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B27AA4D8-64C9-88E7-3A84-A4F6D13AC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146435" y="10208997"/>
              <a:ext cx="3773424" cy="1374648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D1C1C14E-A068-8E6A-7B50-A8FE5AC7C7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6781" r="41109"/>
            <a:stretch/>
          </p:blipFill>
          <p:spPr>
            <a:xfrm>
              <a:off x="8278075" y="10538181"/>
              <a:ext cx="2625469" cy="1045464"/>
            </a:xfrm>
            <a:prstGeom prst="rect">
              <a:avLst/>
            </a:prstGeom>
          </p:spPr>
        </p:pic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D64DCF6-87EC-5894-8ADF-21F3C8368B8F}"/>
                </a:ext>
              </a:extLst>
            </p:cNvPr>
            <p:cNvCxnSpPr>
              <a:cxnSpLocks/>
            </p:cNvCxnSpPr>
            <p:nvPr/>
          </p:nvCxnSpPr>
          <p:spPr>
            <a:xfrm>
              <a:off x="3818813" y="11498614"/>
              <a:ext cx="272486" cy="0"/>
            </a:xfrm>
            <a:prstGeom prst="line">
              <a:avLst/>
            </a:prstGeom>
            <a:ln w="1270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740924B7-B9FD-26D5-5D33-2A658A65F359}"/>
                </a:ext>
              </a:extLst>
            </p:cNvPr>
            <p:cNvCxnSpPr>
              <a:cxnSpLocks/>
            </p:cNvCxnSpPr>
            <p:nvPr/>
          </p:nvCxnSpPr>
          <p:spPr>
            <a:xfrm>
              <a:off x="7966800" y="11498400"/>
              <a:ext cx="272486" cy="0"/>
            </a:xfrm>
            <a:prstGeom prst="line">
              <a:avLst/>
            </a:prstGeom>
            <a:ln w="1270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DDAD7CC-2274-7DDE-B2BB-5333706675B5}"/>
                </a:ext>
              </a:extLst>
            </p:cNvPr>
            <p:cNvSpPr txBox="1"/>
            <p:nvPr/>
          </p:nvSpPr>
          <p:spPr>
            <a:xfrm>
              <a:off x="327671" y="11420953"/>
              <a:ext cx="500265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800" b="1" dirty="0">
                  <a:latin typeface="Helvetica" pitchFamily="2" charset="0"/>
                </a:rPr>
                <a:t>chr14</a:t>
              </a:r>
              <a:endParaRPr lang="en-US" sz="800" b="1" i="1" dirty="0">
                <a:latin typeface="Helvetica" pitchFamily="2" charset="0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EA385752-3590-9831-FD54-A8449A8C0CEF}"/>
                </a:ext>
              </a:extLst>
            </p:cNvPr>
            <p:cNvSpPr/>
            <p:nvPr/>
          </p:nvSpPr>
          <p:spPr>
            <a:xfrm rot="20100000">
              <a:off x="362587" y="11698661"/>
              <a:ext cx="704039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HK" sz="800" dirty="0">
                  <a:latin typeface="Helvetica" pitchFamily="2" charset="0"/>
                </a:rPr>
                <a:t>105591340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4BAAF4F8-8E9B-A34B-C5BC-836B8D18FA8E}"/>
                </a:ext>
              </a:extLst>
            </p:cNvPr>
            <p:cNvSpPr/>
            <p:nvPr/>
          </p:nvSpPr>
          <p:spPr>
            <a:xfrm rot="20100000">
              <a:off x="3902861" y="11682741"/>
              <a:ext cx="704039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HK" sz="800" dirty="0">
                  <a:latin typeface="Helvetica" pitchFamily="2" charset="0"/>
                </a:rPr>
                <a:t>10583676</a:t>
              </a:r>
              <a:r>
                <a:rPr lang="en-US" altLang="zh-CN" sz="800" dirty="0">
                  <a:latin typeface="Helvetica" pitchFamily="2" charset="0"/>
                </a:rPr>
                <a:t>4</a:t>
              </a:r>
              <a:endParaRPr lang="en-HK" sz="800" dirty="0">
                <a:latin typeface="Helvetica" pitchFamily="2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5C20EBC-A52D-02F9-7A11-02DAD90CB1CE}"/>
                </a:ext>
              </a:extLst>
            </p:cNvPr>
            <p:cNvSpPr/>
            <p:nvPr/>
          </p:nvSpPr>
          <p:spPr>
            <a:xfrm rot="20100000">
              <a:off x="6929292" y="11690785"/>
              <a:ext cx="704039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HK" sz="800" dirty="0">
                  <a:latin typeface="Helvetica" pitchFamily="2" charset="0"/>
                </a:rPr>
                <a:t>10593975</a:t>
              </a:r>
              <a:r>
                <a:rPr lang="en-US" altLang="zh-CN" sz="800" dirty="0">
                  <a:latin typeface="Helvetica" pitchFamily="2" charset="0"/>
                </a:rPr>
                <a:t>5</a:t>
              </a:r>
              <a:endParaRPr lang="en-HK" sz="800" dirty="0">
                <a:latin typeface="Helvetica" pitchFamily="2" charset="0"/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32038B09-FF3B-5727-C680-5B3BCA6B2363}"/>
                </a:ext>
              </a:extLst>
            </p:cNvPr>
            <p:cNvSpPr/>
            <p:nvPr/>
          </p:nvSpPr>
          <p:spPr>
            <a:xfrm rot="20100000">
              <a:off x="10034772" y="11704740"/>
              <a:ext cx="704039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HK" sz="800" dirty="0">
                  <a:latin typeface="Helvetica" pitchFamily="2" charset="0"/>
                </a:rPr>
                <a:t>10681044</a:t>
              </a:r>
              <a:r>
                <a:rPr lang="en-US" altLang="zh-CN" sz="800" dirty="0">
                  <a:latin typeface="Helvetica" pitchFamily="2" charset="0"/>
                </a:rPr>
                <a:t>1</a:t>
              </a:r>
              <a:endParaRPr lang="en-HK" sz="800" dirty="0">
                <a:latin typeface="Helvetica" pitchFamily="2" charset="0"/>
              </a:endParaRPr>
            </a:p>
          </p:txBody>
        </p:sp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DECC6C03-BC55-387F-7FC7-E0A510DDE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141550" y="12003600"/>
              <a:ext cx="2944800" cy="187211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4383D9A-D95F-A1C8-82D9-9F83DE4D47CD}"/>
              </a:ext>
            </a:extLst>
          </p:cNvPr>
          <p:cNvGrpSpPr/>
          <p:nvPr/>
        </p:nvGrpSpPr>
        <p:grpSpPr>
          <a:xfrm>
            <a:off x="3771201" y="3415097"/>
            <a:ext cx="1794839" cy="2013899"/>
            <a:chOff x="3703202" y="3154542"/>
            <a:chExt cx="1794839" cy="2013899"/>
          </a:xfrm>
        </p:grpSpPr>
        <p:pic>
          <p:nvPicPr>
            <p:cNvPr id="148" name="Picture 147">
              <a:extLst>
                <a:ext uri="{FF2B5EF4-FFF2-40B4-BE49-F238E27FC236}">
                  <a16:creationId xmlns:a16="http://schemas.microsoft.com/office/drawing/2014/main" id="{63001AE1-FF38-DA81-E67D-2F6A51F220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4258" b="5546"/>
            <a:stretch/>
          </p:blipFill>
          <p:spPr>
            <a:xfrm>
              <a:off x="4120663" y="3178314"/>
              <a:ext cx="1377378" cy="1746564"/>
            </a:xfrm>
            <a:prstGeom prst="rect">
              <a:avLst/>
            </a:prstGeom>
          </p:spPr>
        </p:pic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4B439710-4166-21E3-E3A2-E4FE31E4154F}"/>
                </a:ext>
              </a:extLst>
            </p:cNvPr>
            <p:cNvSpPr txBox="1"/>
            <p:nvPr/>
          </p:nvSpPr>
          <p:spPr>
            <a:xfrm>
              <a:off x="4159949" y="4922220"/>
              <a:ext cx="65405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800" i="1" dirty="0">
                  <a:latin typeface="Helvetica" pitchFamily="2" charset="0"/>
                </a:rPr>
                <a:t>BCL2</a:t>
              </a:r>
            </a:p>
            <a:p>
              <a:pPr algn="ctr"/>
              <a:r>
                <a:rPr lang="en-US" altLang="zh-CN" sz="800" dirty="0">
                  <a:latin typeface="Helvetica" pitchFamily="2" charset="0"/>
                </a:rPr>
                <a:t>break</a:t>
              </a:r>
              <a:r>
                <a:rPr lang="zh-CN" altLang="en-US" sz="800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point</a:t>
              </a:r>
              <a:endParaRPr lang="en-US" sz="800" dirty="0">
                <a:latin typeface="Helvetica" pitchFamily="2" charset="0"/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54270B47-D292-2FB7-8077-F9DF94A060C3}"/>
                </a:ext>
              </a:extLst>
            </p:cNvPr>
            <p:cNvSpPr txBox="1"/>
            <p:nvPr/>
          </p:nvSpPr>
          <p:spPr>
            <a:xfrm rot="16200000">
              <a:off x="3037119" y="3988785"/>
              <a:ext cx="1578387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800" dirty="0">
                  <a:latin typeface="Helvetica" pitchFamily="2" charset="0"/>
                </a:rPr>
                <a:t>Distance</a:t>
              </a:r>
              <a:r>
                <a:rPr lang="zh-CN" altLang="en-US" sz="800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from</a:t>
              </a:r>
              <a:r>
                <a:rPr lang="zh-CN" altLang="en-US" sz="800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nearest</a:t>
              </a:r>
              <a:r>
                <a:rPr lang="zh-CN" altLang="en-US" sz="800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CpG</a:t>
              </a:r>
              <a:r>
                <a:rPr lang="zh-CN" altLang="en-US" sz="800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site</a:t>
              </a:r>
              <a:r>
                <a:rPr lang="zh-CN" altLang="en-US" sz="800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to</a:t>
              </a:r>
              <a:r>
                <a:rPr lang="zh-CN" altLang="en-US" sz="800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breakpoint</a:t>
              </a:r>
              <a:r>
                <a:rPr lang="zh-CN" altLang="en-US" sz="800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(bp)</a:t>
              </a:r>
              <a:endParaRPr lang="en-HK" sz="800" dirty="0">
                <a:latin typeface="Helvetica" pitchFamily="2" charset="0"/>
              </a:endParaRP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1F3D2E41-24AF-5B7E-0496-BD8EA15583BF}"/>
                </a:ext>
              </a:extLst>
            </p:cNvPr>
            <p:cNvSpPr txBox="1"/>
            <p:nvPr/>
          </p:nvSpPr>
          <p:spPr>
            <a:xfrm>
              <a:off x="3967918" y="3327939"/>
              <a:ext cx="152828" cy="825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zh-CN" sz="800" dirty="0">
                  <a:latin typeface="Helvetica" pitchFamily="2" charset="0"/>
                </a:rPr>
                <a:t>15</a:t>
              </a:r>
              <a:endParaRPr lang="en-US" sz="800" dirty="0">
                <a:latin typeface="Helvetica" pitchFamily="2" charset="0"/>
              </a:endParaRP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AF06EB46-F7C6-8536-0B4B-643FD97FF4A2}"/>
                </a:ext>
              </a:extLst>
            </p:cNvPr>
            <p:cNvSpPr txBox="1"/>
            <p:nvPr/>
          </p:nvSpPr>
          <p:spPr>
            <a:xfrm>
              <a:off x="3967918" y="3816189"/>
              <a:ext cx="152828" cy="825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zh-CN" sz="800" dirty="0">
                  <a:latin typeface="Helvetica" pitchFamily="2" charset="0"/>
                </a:rPr>
                <a:t>10</a:t>
              </a:r>
              <a:endParaRPr lang="en-US" sz="800" dirty="0">
                <a:latin typeface="Helvetica" pitchFamily="2" charset="0"/>
              </a:endParaRP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DD1AE404-0276-34DF-E5AB-00A34F0EE34E}"/>
                </a:ext>
              </a:extLst>
            </p:cNvPr>
            <p:cNvSpPr txBox="1"/>
            <p:nvPr/>
          </p:nvSpPr>
          <p:spPr>
            <a:xfrm>
              <a:off x="3967918" y="4304438"/>
              <a:ext cx="152828" cy="825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zh-CN" sz="800" dirty="0">
                  <a:latin typeface="Helvetica" pitchFamily="2" charset="0"/>
                </a:rPr>
                <a:t>5</a:t>
              </a:r>
              <a:endParaRPr lang="en-US" sz="800" dirty="0">
                <a:latin typeface="Helvetica" pitchFamily="2" charset="0"/>
              </a:endParaRP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D40E9048-D237-9D41-3C85-8F1C8A336FB2}"/>
                </a:ext>
              </a:extLst>
            </p:cNvPr>
            <p:cNvSpPr txBox="1"/>
            <p:nvPr/>
          </p:nvSpPr>
          <p:spPr>
            <a:xfrm>
              <a:off x="3967918" y="4792688"/>
              <a:ext cx="152828" cy="825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zh-CN" sz="800" dirty="0">
                  <a:latin typeface="Helvetica" pitchFamily="2" charset="0"/>
                </a:rPr>
                <a:t>0</a:t>
              </a:r>
              <a:endParaRPr lang="en-US" sz="800" dirty="0">
                <a:latin typeface="Helvetica" pitchFamily="2" charset="0"/>
              </a:endParaRP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A1DC345B-E023-134A-EE0D-39B392819478}"/>
                </a:ext>
              </a:extLst>
            </p:cNvPr>
            <p:cNvSpPr txBox="1"/>
            <p:nvPr/>
          </p:nvSpPr>
          <p:spPr>
            <a:xfrm>
              <a:off x="4472738" y="3154542"/>
              <a:ext cx="654050" cy="12311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800" dirty="0">
                  <a:latin typeface="Helvetica" pitchFamily="2" charset="0"/>
                </a:rPr>
                <a:t>p = 0.009</a:t>
              </a:r>
              <a:endParaRPr lang="en-US" sz="800" dirty="0">
                <a:latin typeface="Helvetica" pitchFamily="2" charset="0"/>
              </a:endParaRP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54ACA91B-1A6D-3BF0-E492-26282DF50C63}"/>
                </a:ext>
              </a:extLst>
            </p:cNvPr>
            <p:cNvSpPr txBox="1"/>
            <p:nvPr/>
          </p:nvSpPr>
          <p:spPr>
            <a:xfrm>
              <a:off x="4813999" y="4922220"/>
              <a:ext cx="581437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800" i="1" dirty="0" err="1">
                  <a:latin typeface="Helvetica" pitchFamily="2" charset="0"/>
                </a:rPr>
                <a:t>IgH</a:t>
              </a:r>
              <a:endParaRPr lang="en-US" altLang="zh-CN" sz="800" i="1" dirty="0">
                <a:latin typeface="Helvetica" pitchFamily="2" charset="0"/>
              </a:endParaRPr>
            </a:p>
            <a:p>
              <a:pPr algn="ctr"/>
              <a:r>
                <a:rPr lang="en-US" altLang="zh-CN" sz="800" dirty="0">
                  <a:latin typeface="Helvetica" pitchFamily="2" charset="0"/>
                </a:rPr>
                <a:t>break</a:t>
              </a:r>
              <a:r>
                <a:rPr lang="zh-CN" altLang="en-US" sz="800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point</a:t>
              </a:r>
              <a:endParaRPr lang="en-US" sz="800" dirty="0">
                <a:latin typeface="Helvetica" pitchFamily="2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9C24E4D-D83E-8A22-DED4-10E4DAEED99C}"/>
              </a:ext>
            </a:extLst>
          </p:cNvPr>
          <p:cNvGrpSpPr/>
          <p:nvPr/>
        </p:nvGrpSpPr>
        <p:grpSpPr>
          <a:xfrm>
            <a:off x="6167170" y="3368286"/>
            <a:ext cx="1835980" cy="2057595"/>
            <a:chOff x="6639953" y="2135795"/>
            <a:chExt cx="1835980" cy="2057595"/>
          </a:xfrm>
        </p:grpSpPr>
        <p:pic>
          <p:nvPicPr>
            <p:cNvPr id="167" name="Picture 166">
              <a:extLst>
                <a:ext uri="{FF2B5EF4-FFF2-40B4-BE49-F238E27FC236}">
                  <a16:creationId xmlns:a16="http://schemas.microsoft.com/office/drawing/2014/main" id="{9F891875-5FD7-9622-BCB6-A7FDA33B96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6012" b="5962"/>
            <a:stretch/>
          </p:blipFill>
          <p:spPr>
            <a:xfrm>
              <a:off x="7047692" y="2135795"/>
              <a:ext cx="1428241" cy="1805636"/>
            </a:xfrm>
            <a:prstGeom prst="rect">
              <a:avLst/>
            </a:prstGeom>
          </p:spPr>
        </p:pic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021505D7-39B0-D77B-D2A8-7E718B4DB3EE}"/>
                </a:ext>
              </a:extLst>
            </p:cNvPr>
            <p:cNvSpPr txBox="1"/>
            <p:nvPr/>
          </p:nvSpPr>
          <p:spPr>
            <a:xfrm>
              <a:off x="7412287" y="2175158"/>
              <a:ext cx="642482" cy="12311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800" dirty="0">
                  <a:latin typeface="Helvetica" pitchFamily="2" charset="0"/>
                </a:rPr>
                <a:t>p = 0.37</a:t>
              </a:r>
              <a:endParaRPr lang="en-US" sz="800" dirty="0">
                <a:latin typeface="Helvetica" pitchFamily="2" charset="0"/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93FB1DEB-6122-CE21-B32B-1C0E41568EBC}"/>
                </a:ext>
              </a:extLst>
            </p:cNvPr>
            <p:cNvSpPr txBox="1"/>
            <p:nvPr/>
          </p:nvSpPr>
          <p:spPr>
            <a:xfrm>
              <a:off x="7118540" y="3947169"/>
              <a:ext cx="611453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800" i="1" dirty="0" err="1">
                  <a:latin typeface="Helvetica" pitchFamily="2" charset="0"/>
                </a:rPr>
                <a:t>IgH</a:t>
              </a:r>
              <a:endParaRPr lang="en-US" altLang="zh-CN" sz="800" i="1" dirty="0">
                <a:latin typeface="Helvetica" pitchFamily="2" charset="0"/>
              </a:endParaRPr>
            </a:p>
            <a:p>
              <a:pPr algn="ctr"/>
              <a:r>
                <a:rPr lang="en-US" altLang="zh-CN" sz="800" dirty="0">
                  <a:latin typeface="Helvetica" pitchFamily="2" charset="0"/>
                </a:rPr>
                <a:t>break</a:t>
              </a:r>
              <a:r>
                <a:rPr lang="zh-CN" altLang="en-US" sz="800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point</a:t>
              </a:r>
              <a:endParaRPr lang="en-US" sz="800" dirty="0">
                <a:latin typeface="Helvetica" pitchFamily="2" charset="0"/>
              </a:endParaRP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6768899A-D547-56FC-685A-3DD777ABC965}"/>
                </a:ext>
              </a:extLst>
            </p:cNvPr>
            <p:cNvSpPr txBox="1"/>
            <p:nvPr/>
          </p:nvSpPr>
          <p:spPr>
            <a:xfrm>
              <a:off x="7729993" y="3947169"/>
              <a:ext cx="611453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800" i="1" dirty="0">
                  <a:latin typeface="Helvetica" pitchFamily="2" charset="0"/>
                </a:rPr>
                <a:t>MYC</a:t>
              </a:r>
            </a:p>
            <a:p>
              <a:pPr algn="ctr"/>
              <a:r>
                <a:rPr lang="en-US" altLang="zh-CN" sz="800" dirty="0">
                  <a:latin typeface="Helvetica" pitchFamily="2" charset="0"/>
                </a:rPr>
                <a:t>break</a:t>
              </a:r>
              <a:r>
                <a:rPr lang="zh-CN" altLang="en-US" sz="800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point</a:t>
              </a:r>
              <a:endParaRPr lang="en-US" sz="800" dirty="0">
                <a:latin typeface="Helvetica" pitchFamily="2" charset="0"/>
              </a:endParaRPr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1F5A7376-18BF-46CB-0CE2-0CBFB1E454A8}"/>
                </a:ext>
              </a:extLst>
            </p:cNvPr>
            <p:cNvSpPr txBox="1"/>
            <p:nvPr/>
          </p:nvSpPr>
          <p:spPr>
            <a:xfrm rot="16200000">
              <a:off x="5983501" y="3013638"/>
              <a:ext cx="1559125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800" dirty="0">
                  <a:latin typeface="Helvetica" pitchFamily="2" charset="0"/>
                </a:rPr>
                <a:t>Distance</a:t>
              </a:r>
              <a:r>
                <a:rPr lang="zh-CN" altLang="en-US" sz="800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from</a:t>
              </a:r>
              <a:r>
                <a:rPr lang="zh-CN" altLang="en-US" sz="800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nearest</a:t>
              </a:r>
              <a:r>
                <a:rPr lang="zh-CN" altLang="en-US" sz="800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CpG</a:t>
              </a:r>
              <a:r>
                <a:rPr lang="zh-CN" altLang="en-US" sz="800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site</a:t>
              </a:r>
              <a:r>
                <a:rPr lang="zh-CN" altLang="en-US" sz="800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to</a:t>
              </a:r>
              <a:r>
                <a:rPr lang="zh-CN" altLang="en-US" sz="800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breakpoint</a:t>
              </a:r>
              <a:r>
                <a:rPr lang="zh-CN" altLang="en-US" sz="800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(bp)</a:t>
              </a:r>
              <a:endParaRPr lang="en-HK" sz="800" dirty="0">
                <a:latin typeface="Helvetica" pitchFamily="2" charset="0"/>
              </a:endParaRPr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487FE609-5EEF-7263-2A64-F4DF8F7D12A0}"/>
                </a:ext>
              </a:extLst>
            </p:cNvPr>
            <p:cNvSpPr txBox="1"/>
            <p:nvPr/>
          </p:nvSpPr>
          <p:spPr>
            <a:xfrm>
              <a:off x="6810150" y="2346202"/>
              <a:ext cx="235120" cy="825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zh-CN" sz="800" dirty="0">
                  <a:latin typeface="Helvetica" pitchFamily="2" charset="0"/>
                </a:rPr>
                <a:t>15</a:t>
              </a:r>
              <a:endParaRPr lang="en-US" sz="800" dirty="0">
                <a:latin typeface="Helvetica" pitchFamily="2" charset="0"/>
              </a:endParaRPr>
            </a:p>
          </p:txBody>
        </p: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937AFFD1-7C12-5767-E2ED-0432D4F89D10}"/>
                </a:ext>
              </a:extLst>
            </p:cNvPr>
            <p:cNvSpPr txBox="1"/>
            <p:nvPr/>
          </p:nvSpPr>
          <p:spPr>
            <a:xfrm>
              <a:off x="6810150" y="2834452"/>
              <a:ext cx="235120" cy="825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zh-CN" sz="800" dirty="0">
                  <a:latin typeface="Helvetica" pitchFamily="2" charset="0"/>
                </a:rPr>
                <a:t>10</a:t>
              </a:r>
              <a:endParaRPr lang="en-US" sz="800" dirty="0">
                <a:latin typeface="Helvetica" pitchFamily="2" charset="0"/>
              </a:endParaRP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97C03BFF-F429-4D1B-F9C2-817475260EA7}"/>
                </a:ext>
              </a:extLst>
            </p:cNvPr>
            <p:cNvSpPr txBox="1"/>
            <p:nvPr/>
          </p:nvSpPr>
          <p:spPr>
            <a:xfrm>
              <a:off x="6810150" y="3322702"/>
              <a:ext cx="235120" cy="825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zh-CN" sz="800" dirty="0">
                  <a:latin typeface="Helvetica" pitchFamily="2" charset="0"/>
                </a:rPr>
                <a:t>5</a:t>
              </a:r>
              <a:endParaRPr lang="en-US" sz="800" dirty="0">
                <a:latin typeface="Helvetica" pitchFamily="2" charset="0"/>
              </a:endParaRPr>
            </a:p>
          </p:txBody>
        </p: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21EADA51-6773-06C4-F700-DBD2C101B2E9}"/>
                </a:ext>
              </a:extLst>
            </p:cNvPr>
            <p:cNvSpPr txBox="1"/>
            <p:nvPr/>
          </p:nvSpPr>
          <p:spPr>
            <a:xfrm>
              <a:off x="6810150" y="3810951"/>
              <a:ext cx="235120" cy="825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zh-CN" sz="800" dirty="0">
                  <a:latin typeface="Helvetica" pitchFamily="2" charset="0"/>
                </a:rPr>
                <a:t>0</a:t>
              </a:r>
              <a:endParaRPr lang="en-US" sz="800" dirty="0">
                <a:latin typeface="Helvetica" pitchFamily="2" charset="0"/>
              </a:endParaRPr>
            </a:p>
          </p:txBody>
        </p:sp>
      </p:grpSp>
      <p:sp>
        <p:nvSpPr>
          <p:cNvPr id="170" name="TextBox 169">
            <a:extLst>
              <a:ext uri="{FF2B5EF4-FFF2-40B4-BE49-F238E27FC236}">
                <a16:creationId xmlns:a16="http://schemas.microsoft.com/office/drawing/2014/main" id="{310277B9-AE7E-2B00-1572-E13F1DE81035}"/>
              </a:ext>
            </a:extLst>
          </p:cNvPr>
          <p:cNvSpPr txBox="1"/>
          <p:nvPr/>
        </p:nvSpPr>
        <p:spPr>
          <a:xfrm>
            <a:off x="325071" y="5543691"/>
            <a:ext cx="353697" cy="2982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1938" b="1" dirty="0">
                <a:latin typeface="Helvetica" pitchFamily="2" charset="0"/>
              </a:rPr>
              <a:t>B</a:t>
            </a:r>
            <a:endParaRPr lang="en-US" sz="1938" b="1" dirty="0">
              <a:latin typeface="Helvetica" pitchFamily="2" charset="0"/>
            </a:endParaRPr>
          </a:p>
        </p:txBody>
      </p: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BB65C1E6-51E2-EED6-9BFC-4F5523BDE326}"/>
              </a:ext>
            </a:extLst>
          </p:cNvPr>
          <p:cNvGrpSpPr/>
          <p:nvPr/>
        </p:nvGrpSpPr>
        <p:grpSpPr>
          <a:xfrm>
            <a:off x="3979317" y="2679736"/>
            <a:ext cx="1914277" cy="653651"/>
            <a:chOff x="5461934" y="217453"/>
            <a:chExt cx="1914277" cy="787549"/>
          </a:xfrm>
        </p:grpSpPr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340B09B2-3D6B-8EB8-F872-C26837BBFD85}"/>
                </a:ext>
              </a:extLst>
            </p:cNvPr>
            <p:cNvSpPr/>
            <p:nvPr/>
          </p:nvSpPr>
          <p:spPr>
            <a:xfrm>
              <a:off x="5461934" y="400380"/>
              <a:ext cx="442750" cy="2154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800" dirty="0">
                  <a:latin typeface="Helvetica" pitchFamily="2" charset="0"/>
                </a:rPr>
                <a:t>chr18</a:t>
              </a:r>
              <a:endParaRPr lang="en-US" sz="800" dirty="0">
                <a:latin typeface="Helvetica" pitchFamily="2" charset="0"/>
              </a:endParaRPr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0B690BF0-0934-993D-B724-CCC7A4DC1234}"/>
                </a:ext>
              </a:extLst>
            </p:cNvPr>
            <p:cNvSpPr/>
            <p:nvPr/>
          </p:nvSpPr>
          <p:spPr>
            <a:xfrm>
              <a:off x="5466637" y="788983"/>
              <a:ext cx="442750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800" dirty="0">
                  <a:latin typeface="Helvetica" pitchFamily="2" charset="0"/>
                </a:rPr>
                <a:t>chr14</a:t>
              </a:r>
              <a:endParaRPr lang="en-US" sz="800" dirty="0">
                <a:latin typeface="Helvetica" pitchFamily="2" charset="0"/>
              </a:endParaRPr>
            </a:p>
          </p:txBody>
        </p:sp>
        <p:grpSp>
          <p:nvGrpSpPr>
            <p:cNvPr id="174" name="Group 173">
              <a:extLst>
                <a:ext uri="{FF2B5EF4-FFF2-40B4-BE49-F238E27FC236}">
                  <a16:creationId xmlns:a16="http://schemas.microsoft.com/office/drawing/2014/main" id="{04A69EF0-1C68-0CBF-5B2C-4E95BDB0A6B1}"/>
                </a:ext>
              </a:extLst>
            </p:cNvPr>
            <p:cNvGrpSpPr/>
            <p:nvPr/>
          </p:nvGrpSpPr>
          <p:grpSpPr>
            <a:xfrm>
              <a:off x="5890229" y="217453"/>
              <a:ext cx="1485982" cy="787549"/>
              <a:chOff x="5890229" y="217453"/>
              <a:chExt cx="1485982" cy="787549"/>
            </a:xfrm>
          </p:grpSpPr>
          <p:grpSp>
            <p:nvGrpSpPr>
              <p:cNvPr id="175" name="Group 174">
                <a:extLst>
                  <a:ext uri="{FF2B5EF4-FFF2-40B4-BE49-F238E27FC236}">
                    <a16:creationId xmlns:a16="http://schemas.microsoft.com/office/drawing/2014/main" id="{CDC71C83-24B8-46D4-47AF-192EB7D40DEF}"/>
                  </a:ext>
                </a:extLst>
              </p:cNvPr>
              <p:cNvGrpSpPr/>
              <p:nvPr/>
            </p:nvGrpSpPr>
            <p:grpSpPr>
              <a:xfrm>
                <a:off x="5894773" y="441085"/>
                <a:ext cx="782062" cy="108000"/>
                <a:chOff x="5119361" y="982965"/>
                <a:chExt cx="782062" cy="111674"/>
              </a:xfrm>
            </p:grpSpPr>
            <p:sp>
              <p:nvSpPr>
                <p:cNvPr id="190" name="Rounded Rectangle 189">
                  <a:extLst>
                    <a:ext uri="{FF2B5EF4-FFF2-40B4-BE49-F238E27FC236}">
                      <a16:creationId xmlns:a16="http://schemas.microsoft.com/office/drawing/2014/main" id="{E8AFDE1C-3B68-0E2F-D18E-0AA745EDE629}"/>
                    </a:ext>
                  </a:extLst>
                </p:cNvPr>
                <p:cNvSpPr/>
                <p:nvPr/>
              </p:nvSpPr>
              <p:spPr>
                <a:xfrm>
                  <a:off x="5119361" y="982965"/>
                  <a:ext cx="198118" cy="11167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F7F00">
                    <a:alpha val="69985"/>
                  </a:srgbClr>
                </a:solidFill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800"/>
                </a:p>
              </p:txBody>
            </p:sp>
            <p:sp>
              <p:nvSpPr>
                <p:cNvPr id="191" name="Rounded Rectangle 190">
                  <a:extLst>
                    <a:ext uri="{FF2B5EF4-FFF2-40B4-BE49-F238E27FC236}">
                      <a16:creationId xmlns:a16="http://schemas.microsoft.com/office/drawing/2014/main" id="{3379CA17-1011-D9DE-E7DB-38C1439EBF1C}"/>
                    </a:ext>
                  </a:extLst>
                </p:cNvPr>
                <p:cNvSpPr/>
                <p:nvPr/>
              </p:nvSpPr>
              <p:spPr>
                <a:xfrm>
                  <a:off x="5321642" y="986635"/>
                  <a:ext cx="579781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F7F00">
                    <a:alpha val="69985"/>
                  </a:srgbClr>
                </a:solidFill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</p:grpSp>
          <p:sp>
            <p:nvSpPr>
              <p:cNvPr id="176" name="Rounded Rectangle 175">
                <a:extLst>
                  <a:ext uri="{FF2B5EF4-FFF2-40B4-BE49-F238E27FC236}">
                    <a16:creationId xmlns:a16="http://schemas.microsoft.com/office/drawing/2014/main" id="{032E7E30-7EE6-ABC6-267C-3FD7F3EEED96}"/>
                  </a:ext>
                </a:extLst>
              </p:cNvPr>
              <p:cNvSpPr/>
              <p:nvPr/>
            </p:nvSpPr>
            <p:spPr>
              <a:xfrm>
                <a:off x="6821635" y="843547"/>
                <a:ext cx="108000" cy="108000"/>
              </a:xfrm>
              <a:prstGeom prst="roundRect">
                <a:avLst>
                  <a:gd name="adj" fmla="val 50000"/>
                </a:avLst>
              </a:prstGeom>
              <a:solidFill>
                <a:srgbClr val="D1A6D1"/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 dirty="0"/>
              </a:p>
            </p:txBody>
          </p:sp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70BAA80C-6C2F-4B28-FDAA-0DF94C637509}"/>
                  </a:ext>
                </a:extLst>
              </p:cNvPr>
              <p:cNvGrpSpPr/>
              <p:nvPr/>
            </p:nvGrpSpPr>
            <p:grpSpPr>
              <a:xfrm>
                <a:off x="6532587" y="423539"/>
                <a:ext cx="230170" cy="165600"/>
                <a:chOff x="6831304" y="961718"/>
                <a:chExt cx="230170" cy="165600"/>
              </a:xfrm>
            </p:grpSpPr>
            <p:sp>
              <p:nvSpPr>
                <p:cNvPr id="188" name="Rounded Rectangle 187">
                  <a:extLst>
                    <a:ext uri="{FF2B5EF4-FFF2-40B4-BE49-F238E27FC236}">
                      <a16:creationId xmlns:a16="http://schemas.microsoft.com/office/drawing/2014/main" id="{137A8A0B-B97D-D5CC-8AD4-E46132015664}"/>
                    </a:ext>
                  </a:extLst>
                </p:cNvPr>
                <p:cNvSpPr/>
                <p:nvPr/>
              </p:nvSpPr>
              <p:spPr>
                <a:xfrm>
                  <a:off x="6863176" y="981225"/>
                  <a:ext cx="198298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FA865"/>
                </a:solidFill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189" name="Rectangle 188">
                  <a:extLst>
                    <a:ext uri="{FF2B5EF4-FFF2-40B4-BE49-F238E27FC236}">
                      <a16:creationId xmlns:a16="http://schemas.microsoft.com/office/drawing/2014/main" id="{5FB30573-1492-326F-090D-FC1CE700E65E}"/>
                    </a:ext>
                  </a:extLst>
                </p:cNvPr>
                <p:cNvSpPr/>
                <p:nvPr/>
              </p:nvSpPr>
              <p:spPr>
                <a:xfrm>
                  <a:off x="6831304" y="961718"/>
                  <a:ext cx="72000" cy="1656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800"/>
                </a:p>
              </p:txBody>
            </p:sp>
          </p:grpSp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4B3D83DB-851B-1D9D-D4E3-FC1C3DD6D372}"/>
                  </a:ext>
                </a:extLst>
              </p:cNvPr>
              <p:cNvGrpSpPr/>
              <p:nvPr/>
            </p:nvGrpSpPr>
            <p:grpSpPr>
              <a:xfrm>
                <a:off x="5890229" y="844510"/>
                <a:ext cx="962405" cy="108499"/>
                <a:chOff x="5056046" y="1012229"/>
                <a:chExt cx="962405" cy="108499"/>
              </a:xfrm>
            </p:grpSpPr>
            <p:sp>
              <p:nvSpPr>
                <p:cNvPr id="186" name="Rounded Rectangle 185">
                  <a:extLst>
                    <a:ext uri="{FF2B5EF4-FFF2-40B4-BE49-F238E27FC236}">
                      <a16:creationId xmlns:a16="http://schemas.microsoft.com/office/drawing/2014/main" id="{4E39A003-FEF9-7514-FAAA-28A01FC65D87}"/>
                    </a:ext>
                  </a:extLst>
                </p:cNvPr>
                <p:cNvSpPr/>
                <p:nvPr/>
              </p:nvSpPr>
              <p:spPr>
                <a:xfrm>
                  <a:off x="5056046" y="1012229"/>
                  <a:ext cx="261433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1A6D1">
                    <a:alpha val="70219"/>
                  </a:srgbClr>
                </a:solidFill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187" name="Rounded Rectangle 186">
                  <a:extLst>
                    <a:ext uri="{FF2B5EF4-FFF2-40B4-BE49-F238E27FC236}">
                      <a16:creationId xmlns:a16="http://schemas.microsoft.com/office/drawing/2014/main" id="{1DD923E4-6032-1C3D-903A-1F78F539B0A2}"/>
                    </a:ext>
                  </a:extLst>
                </p:cNvPr>
                <p:cNvSpPr/>
                <p:nvPr/>
              </p:nvSpPr>
              <p:spPr>
                <a:xfrm>
                  <a:off x="5321642" y="1012728"/>
                  <a:ext cx="696809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1A6D1">
                    <a:alpha val="70219"/>
                  </a:srgbClr>
                </a:solidFill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</p:grpSp>
          <p:sp>
            <p:nvSpPr>
              <p:cNvPr id="179" name="Rectangle 178">
                <a:extLst>
                  <a:ext uri="{FF2B5EF4-FFF2-40B4-BE49-F238E27FC236}">
                    <a16:creationId xmlns:a16="http://schemas.microsoft.com/office/drawing/2014/main" id="{86F3B3ED-EC58-DA21-8C2B-1A42027CBF27}"/>
                  </a:ext>
                </a:extLst>
              </p:cNvPr>
              <p:cNvSpPr/>
              <p:nvPr/>
            </p:nvSpPr>
            <p:spPr>
              <a:xfrm>
                <a:off x="6824601" y="824187"/>
                <a:ext cx="72000" cy="1656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/>
              </a:p>
            </p:txBody>
          </p:sp>
          <p:sp>
            <p:nvSpPr>
              <p:cNvPr id="180" name="Rectangle 179">
                <a:extLst>
                  <a:ext uri="{FF2B5EF4-FFF2-40B4-BE49-F238E27FC236}">
                    <a16:creationId xmlns:a16="http://schemas.microsoft.com/office/drawing/2014/main" id="{49CB257A-E3A5-AA48-C658-5B28CDB272D7}"/>
                  </a:ext>
                </a:extLst>
              </p:cNvPr>
              <p:cNvSpPr/>
              <p:nvPr/>
            </p:nvSpPr>
            <p:spPr>
              <a:xfrm>
                <a:off x="6133332" y="217453"/>
                <a:ext cx="867545" cy="21544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800" dirty="0">
                    <a:latin typeface="Helvetica" pitchFamily="2" charset="0"/>
                  </a:rPr>
                  <a:t>AID</a:t>
                </a:r>
                <a:r>
                  <a:rPr lang="zh-CN" altLang="en-US" sz="800" dirty="0">
                    <a:latin typeface="Helvetica" pitchFamily="2" charset="0"/>
                  </a:rPr>
                  <a:t> </a:t>
                </a:r>
                <a:r>
                  <a:rPr lang="en-US" altLang="zh-CN" sz="800" dirty="0">
                    <a:latin typeface="Helvetica" pitchFamily="2" charset="0"/>
                  </a:rPr>
                  <a:t>type</a:t>
                </a:r>
                <a:r>
                  <a:rPr lang="zh-CN" altLang="en-US" sz="800" dirty="0">
                    <a:latin typeface="Helvetica" pitchFamily="2" charset="0"/>
                  </a:rPr>
                  <a:t> </a:t>
                </a:r>
                <a:r>
                  <a:rPr lang="en-US" altLang="zh-CN" sz="800" dirty="0">
                    <a:latin typeface="Helvetica" pitchFamily="2" charset="0"/>
                  </a:rPr>
                  <a:t>break</a:t>
                </a:r>
                <a:endParaRPr lang="en-US" sz="800" dirty="0">
                  <a:latin typeface="Helvetica" pitchFamily="2" charset="0"/>
                </a:endParaRPr>
              </a:p>
            </p:txBody>
          </p:sp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52CA3B61-C6D6-38B0-59C9-AEA0CD8730DB}"/>
                  </a:ext>
                </a:extLst>
              </p:cNvPr>
              <p:cNvSpPr/>
              <p:nvPr/>
            </p:nvSpPr>
            <p:spPr>
              <a:xfrm>
                <a:off x="6407646" y="627170"/>
                <a:ext cx="918841" cy="2154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800" dirty="0">
                    <a:latin typeface="Helvetica" pitchFamily="2" charset="0"/>
                  </a:rPr>
                  <a:t>RAG</a:t>
                </a:r>
                <a:r>
                  <a:rPr lang="zh-CN" altLang="en-US" sz="800" dirty="0">
                    <a:latin typeface="Helvetica" pitchFamily="2" charset="0"/>
                  </a:rPr>
                  <a:t> </a:t>
                </a:r>
                <a:r>
                  <a:rPr lang="en-US" altLang="zh-CN" sz="800" dirty="0">
                    <a:latin typeface="Helvetica" pitchFamily="2" charset="0"/>
                  </a:rPr>
                  <a:t>type</a:t>
                </a:r>
                <a:r>
                  <a:rPr lang="zh-CN" altLang="en-US" sz="800" dirty="0">
                    <a:latin typeface="Helvetica" pitchFamily="2" charset="0"/>
                  </a:rPr>
                  <a:t> </a:t>
                </a:r>
                <a:r>
                  <a:rPr lang="en-US" altLang="zh-CN" sz="800" dirty="0">
                    <a:latin typeface="Helvetica" pitchFamily="2" charset="0"/>
                  </a:rPr>
                  <a:t>break</a:t>
                </a:r>
                <a:endParaRPr lang="en-US" sz="800" dirty="0">
                  <a:latin typeface="Helvetica" pitchFamily="2" charset="0"/>
                </a:endParaRPr>
              </a:p>
            </p:txBody>
          </p:sp>
          <p:pic>
            <p:nvPicPr>
              <p:cNvPr id="182" name="Graphic 181" descr="Lightning bolt with solid fill">
                <a:extLst>
                  <a:ext uri="{FF2B5EF4-FFF2-40B4-BE49-F238E27FC236}">
                    <a16:creationId xmlns:a16="http://schemas.microsoft.com/office/drawing/2014/main" id="{B8B81FE5-43EF-7D9C-ADB4-29DEFA8EC5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6519546" y="421198"/>
                <a:ext cx="93600" cy="93600"/>
              </a:xfrm>
              <a:prstGeom prst="rect">
                <a:avLst/>
              </a:prstGeom>
            </p:spPr>
          </p:pic>
          <p:pic>
            <p:nvPicPr>
              <p:cNvPr id="183" name="Graphic 182" descr="Lightning bolt with solid fill">
                <a:extLst>
                  <a:ext uri="{FF2B5EF4-FFF2-40B4-BE49-F238E27FC236}">
                    <a16:creationId xmlns:a16="http://schemas.microsoft.com/office/drawing/2014/main" id="{FAEBFB93-AEB0-2BAD-6D1C-01F8DD2E88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p:blipFill>
            <p:spPr>
              <a:xfrm>
                <a:off x="6818184" y="827242"/>
                <a:ext cx="93600" cy="93600"/>
              </a:xfrm>
              <a:prstGeom prst="rect">
                <a:avLst/>
              </a:prstGeom>
            </p:spPr>
          </p:pic>
          <p:sp>
            <p:nvSpPr>
              <p:cNvPr id="184" name="Rectangle 183">
                <a:extLst>
                  <a:ext uri="{FF2B5EF4-FFF2-40B4-BE49-F238E27FC236}">
                    <a16:creationId xmlns:a16="http://schemas.microsoft.com/office/drawing/2014/main" id="{103D8742-DB16-AC2C-8060-2309BA22722C}"/>
                  </a:ext>
                </a:extLst>
              </p:cNvPr>
              <p:cNvSpPr/>
              <p:nvPr/>
            </p:nvSpPr>
            <p:spPr>
              <a:xfrm>
                <a:off x="6713113" y="389676"/>
                <a:ext cx="442750" cy="21544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800" i="1" dirty="0">
                    <a:latin typeface="Helvetica" pitchFamily="2" charset="0"/>
                  </a:rPr>
                  <a:t>BCL2</a:t>
                </a:r>
                <a:endParaRPr lang="en-US" sz="800" i="1" dirty="0">
                  <a:latin typeface="Helvetica" pitchFamily="2" charset="0"/>
                </a:endParaRPr>
              </a:p>
            </p:txBody>
          </p:sp>
          <p:sp>
            <p:nvSpPr>
              <p:cNvPr id="185" name="Rectangle 184">
                <a:extLst>
                  <a:ext uri="{FF2B5EF4-FFF2-40B4-BE49-F238E27FC236}">
                    <a16:creationId xmlns:a16="http://schemas.microsoft.com/office/drawing/2014/main" id="{763CBE3E-A87D-437E-87E8-7EA2C62D0BEB}"/>
                  </a:ext>
                </a:extLst>
              </p:cNvPr>
              <p:cNvSpPr/>
              <p:nvPr/>
            </p:nvSpPr>
            <p:spPr>
              <a:xfrm>
                <a:off x="6883768" y="789558"/>
                <a:ext cx="492443" cy="2154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800" i="1" dirty="0" err="1">
                    <a:latin typeface="Helvetica" pitchFamily="2" charset="0"/>
                  </a:rPr>
                  <a:t>IgH</a:t>
                </a:r>
                <a:r>
                  <a:rPr lang="zh-CN" altLang="en-US" sz="800" i="1" dirty="0">
                    <a:latin typeface="Helvetica" pitchFamily="2" charset="0"/>
                  </a:rPr>
                  <a:t> </a:t>
                </a:r>
                <a:r>
                  <a:rPr lang="en-US" altLang="zh-CN" sz="800" dirty="0">
                    <a:latin typeface="Helvetica" pitchFamily="2" charset="0"/>
                  </a:rPr>
                  <a:t>(J)</a:t>
                </a:r>
                <a:endParaRPr lang="en-US" sz="800" dirty="0">
                  <a:latin typeface="Helvetica" pitchFamily="2" charset="0"/>
                </a:endParaRPr>
              </a:p>
            </p:txBody>
          </p:sp>
        </p:grpSp>
      </p:grp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AE33F46F-073A-E7D0-6B77-9020448CEFCE}"/>
              </a:ext>
            </a:extLst>
          </p:cNvPr>
          <p:cNvGrpSpPr/>
          <p:nvPr/>
        </p:nvGrpSpPr>
        <p:grpSpPr>
          <a:xfrm>
            <a:off x="6058759" y="2690925"/>
            <a:ext cx="2181600" cy="647560"/>
            <a:chOff x="7783998" y="260223"/>
            <a:chExt cx="2180482" cy="746855"/>
          </a:xfrm>
        </p:grpSpPr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5DE64F7D-4DA2-F463-A64D-5D116DDA2BB2}"/>
                </a:ext>
              </a:extLst>
            </p:cNvPr>
            <p:cNvSpPr/>
            <p:nvPr/>
          </p:nvSpPr>
          <p:spPr>
            <a:xfrm>
              <a:off x="8704397" y="260223"/>
              <a:ext cx="867545" cy="215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800" dirty="0">
                  <a:latin typeface="Helvetica" pitchFamily="2" charset="0"/>
                </a:rPr>
                <a:t>AID</a:t>
              </a:r>
              <a:r>
                <a:rPr lang="zh-CN" altLang="en-US" sz="800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type</a:t>
              </a:r>
              <a:r>
                <a:rPr lang="zh-CN" altLang="en-US" sz="800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break</a:t>
              </a:r>
              <a:endParaRPr lang="en-US" sz="800" dirty="0">
                <a:latin typeface="Helvetica" pitchFamily="2" charset="0"/>
              </a:endParaRPr>
            </a:p>
          </p:txBody>
        </p:sp>
        <p:grpSp>
          <p:nvGrpSpPr>
            <p:cNvPr id="194" name="Group 193">
              <a:extLst>
                <a:ext uri="{FF2B5EF4-FFF2-40B4-BE49-F238E27FC236}">
                  <a16:creationId xmlns:a16="http://schemas.microsoft.com/office/drawing/2014/main" id="{F6FF43CD-DCBD-0ACA-1AAF-2B33C8BF058D}"/>
                </a:ext>
              </a:extLst>
            </p:cNvPr>
            <p:cNvGrpSpPr/>
            <p:nvPr/>
          </p:nvGrpSpPr>
          <p:grpSpPr>
            <a:xfrm>
              <a:off x="7785518" y="414906"/>
              <a:ext cx="1942204" cy="219857"/>
              <a:chOff x="7762300" y="414906"/>
              <a:chExt cx="1501274" cy="219857"/>
            </a:xfrm>
          </p:grpSpPr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8DB356A3-3F8E-EBB4-89BE-D7DB5D20EBF7}"/>
                  </a:ext>
                </a:extLst>
              </p:cNvPr>
              <p:cNvGrpSpPr/>
              <p:nvPr/>
            </p:nvGrpSpPr>
            <p:grpSpPr>
              <a:xfrm>
                <a:off x="8039398" y="466313"/>
                <a:ext cx="881477" cy="108001"/>
                <a:chOff x="5019946" y="1009053"/>
                <a:chExt cx="881477" cy="111675"/>
              </a:xfrm>
            </p:grpSpPr>
            <p:sp>
              <p:nvSpPr>
                <p:cNvPr id="211" name="Rounded Rectangle 210">
                  <a:extLst>
                    <a:ext uri="{FF2B5EF4-FFF2-40B4-BE49-F238E27FC236}">
                      <a16:creationId xmlns:a16="http://schemas.microsoft.com/office/drawing/2014/main" id="{C248473D-CAFE-7384-1EC9-B4BA9813FF35}"/>
                    </a:ext>
                  </a:extLst>
                </p:cNvPr>
                <p:cNvSpPr/>
                <p:nvPr/>
              </p:nvSpPr>
              <p:spPr>
                <a:xfrm>
                  <a:off x="5019946" y="1009053"/>
                  <a:ext cx="297533" cy="11167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CFFC5"/>
                </a:solidFill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2" name="Rounded Rectangle 211">
                  <a:extLst>
                    <a:ext uri="{FF2B5EF4-FFF2-40B4-BE49-F238E27FC236}">
                      <a16:creationId xmlns:a16="http://schemas.microsoft.com/office/drawing/2014/main" id="{62F0F02D-A731-9FE0-E680-9B5F106B6840}"/>
                    </a:ext>
                  </a:extLst>
                </p:cNvPr>
                <p:cNvSpPr/>
                <p:nvPr/>
              </p:nvSpPr>
              <p:spPr>
                <a:xfrm>
                  <a:off x="5321642" y="1012728"/>
                  <a:ext cx="579781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CFFC5"/>
                </a:solidFill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05" name="Rectangle 204">
                <a:extLst>
                  <a:ext uri="{FF2B5EF4-FFF2-40B4-BE49-F238E27FC236}">
                    <a16:creationId xmlns:a16="http://schemas.microsoft.com/office/drawing/2014/main" id="{EB506543-2E70-94C6-D2E9-53ACBEDB9318}"/>
                  </a:ext>
                </a:extLst>
              </p:cNvPr>
              <p:cNvSpPr/>
              <p:nvPr/>
            </p:nvSpPr>
            <p:spPr>
              <a:xfrm>
                <a:off x="7762300" y="419319"/>
                <a:ext cx="385042" cy="2154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800" dirty="0">
                    <a:latin typeface="Helvetica" pitchFamily="2" charset="0"/>
                  </a:rPr>
                  <a:t>chr8</a:t>
                </a:r>
                <a:endParaRPr lang="en-US" sz="800" dirty="0">
                  <a:latin typeface="Helvetica" pitchFamily="2" charset="0"/>
                </a:endParaRPr>
              </a:p>
            </p:txBody>
          </p:sp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8E224A22-209C-CB6B-77C5-226620D78190}"/>
                  </a:ext>
                </a:extLst>
              </p:cNvPr>
              <p:cNvGrpSpPr/>
              <p:nvPr/>
            </p:nvGrpSpPr>
            <p:grpSpPr>
              <a:xfrm>
                <a:off x="8776627" y="448769"/>
                <a:ext cx="205629" cy="165600"/>
                <a:chOff x="6831304" y="986948"/>
                <a:chExt cx="205629" cy="165600"/>
              </a:xfrm>
            </p:grpSpPr>
            <p:sp>
              <p:nvSpPr>
                <p:cNvPr id="209" name="Rounded Rectangle 208">
                  <a:extLst>
                    <a:ext uri="{FF2B5EF4-FFF2-40B4-BE49-F238E27FC236}">
                      <a16:creationId xmlns:a16="http://schemas.microsoft.com/office/drawing/2014/main" id="{BAEC6C0D-D0C7-56A6-10FD-5963A5E4C453}"/>
                    </a:ext>
                  </a:extLst>
                </p:cNvPr>
                <p:cNvSpPr/>
                <p:nvPr/>
              </p:nvSpPr>
              <p:spPr>
                <a:xfrm>
                  <a:off x="6838635" y="1006454"/>
                  <a:ext cx="198298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CFFC5"/>
                </a:solidFill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0" name="Rectangle 209">
                  <a:extLst>
                    <a:ext uri="{FF2B5EF4-FFF2-40B4-BE49-F238E27FC236}">
                      <a16:creationId xmlns:a16="http://schemas.microsoft.com/office/drawing/2014/main" id="{E108A50D-C1A0-D6E6-DBE4-D7828AEAA344}"/>
                    </a:ext>
                  </a:extLst>
                </p:cNvPr>
                <p:cNvSpPr/>
                <p:nvPr/>
              </p:nvSpPr>
              <p:spPr>
                <a:xfrm>
                  <a:off x="6831304" y="986948"/>
                  <a:ext cx="55654" cy="1656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207" name="Graphic 206" descr="Lightning bolt with solid fill">
                <a:extLst>
                  <a:ext uri="{FF2B5EF4-FFF2-40B4-BE49-F238E27FC236}">
                    <a16:creationId xmlns:a16="http://schemas.microsoft.com/office/drawing/2014/main" id="{EBE1EEAF-4AA3-A77A-0ED5-236867DDC3D7}"/>
                  </a:ext>
                </a:extLst>
              </p:cNvPr>
              <p:cNvPicPr>
                <a:picLocks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8770947" y="446429"/>
                <a:ext cx="72350" cy="94612"/>
              </a:xfrm>
              <a:prstGeom prst="rect">
                <a:avLst/>
              </a:prstGeom>
            </p:spPr>
          </p:pic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id="{E3CC64BA-D4CD-B970-C708-CDC57980F8B1}"/>
                  </a:ext>
                </a:extLst>
              </p:cNvPr>
              <p:cNvSpPr/>
              <p:nvPr/>
            </p:nvSpPr>
            <p:spPr>
              <a:xfrm>
                <a:off x="8944883" y="414906"/>
                <a:ext cx="318691" cy="2154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800" i="1" dirty="0">
                    <a:latin typeface="Helvetica" pitchFamily="2" charset="0"/>
                  </a:rPr>
                  <a:t>MYC</a:t>
                </a:r>
                <a:endParaRPr lang="en-US" sz="800" i="1" dirty="0">
                  <a:latin typeface="Helvetica" pitchFamily="2" charset="0"/>
                </a:endParaRPr>
              </a:p>
            </p:txBody>
          </p:sp>
        </p:grpSp>
        <p:sp>
          <p:nvSpPr>
            <p:cNvPr id="195" name="Rounded Rectangle 194">
              <a:extLst>
                <a:ext uri="{FF2B5EF4-FFF2-40B4-BE49-F238E27FC236}">
                  <a16:creationId xmlns:a16="http://schemas.microsoft.com/office/drawing/2014/main" id="{93E1A97D-2268-7029-6626-8AF56DE75AB9}"/>
                </a:ext>
              </a:extLst>
            </p:cNvPr>
            <p:cNvSpPr/>
            <p:nvPr/>
          </p:nvSpPr>
          <p:spPr>
            <a:xfrm>
              <a:off x="9145346" y="845623"/>
              <a:ext cx="108000" cy="108000"/>
            </a:xfrm>
            <a:prstGeom prst="roundRect">
              <a:avLst>
                <a:gd name="adj" fmla="val 50000"/>
              </a:avLst>
            </a:prstGeom>
            <a:solidFill>
              <a:srgbClr val="D1A6D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48A9D737-94DA-1F8C-B7B4-B0A3A77D7979}"/>
                </a:ext>
              </a:extLst>
            </p:cNvPr>
            <p:cNvSpPr/>
            <p:nvPr/>
          </p:nvSpPr>
          <p:spPr>
            <a:xfrm>
              <a:off x="7783998" y="791059"/>
              <a:ext cx="442750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800" dirty="0">
                  <a:latin typeface="Helvetica" pitchFamily="2" charset="0"/>
                </a:rPr>
                <a:t>chr14</a:t>
              </a:r>
              <a:endParaRPr lang="en-US" sz="800" dirty="0">
                <a:latin typeface="Helvetica" pitchFamily="2" charset="0"/>
              </a:endParaRPr>
            </a:p>
          </p:txBody>
        </p:sp>
        <p:grpSp>
          <p:nvGrpSpPr>
            <p:cNvPr id="197" name="Group 196">
              <a:extLst>
                <a:ext uri="{FF2B5EF4-FFF2-40B4-BE49-F238E27FC236}">
                  <a16:creationId xmlns:a16="http://schemas.microsoft.com/office/drawing/2014/main" id="{92F50540-C182-B64D-D4F7-DBA439E69F6C}"/>
                </a:ext>
              </a:extLst>
            </p:cNvPr>
            <p:cNvGrpSpPr/>
            <p:nvPr/>
          </p:nvGrpSpPr>
          <p:grpSpPr>
            <a:xfrm>
              <a:off x="8207590" y="846586"/>
              <a:ext cx="962405" cy="108499"/>
              <a:chOff x="5056046" y="1012229"/>
              <a:chExt cx="962405" cy="108499"/>
            </a:xfrm>
          </p:grpSpPr>
          <p:sp>
            <p:nvSpPr>
              <p:cNvPr id="202" name="Rounded Rectangle 201">
                <a:extLst>
                  <a:ext uri="{FF2B5EF4-FFF2-40B4-BE49-F238E27FC236}">
                    <a16:creationId xmlns:a16="http://schemas.microsoft.com/office/drawing/2014/main" id="{402CA222-D991-F090-C654-94D398AA42A4}"/>
                  </a:ext>
                </a:extLst>
              </p:cNvPr>
              <p:cNvSpPr/>
              <p:nvPr/>
            </p:nvSpPr>
            <p:spPr>
              <a:xfrm>
                <a:off x="5056046" y="1012229"/>
                <a:ext cx="261433" cy="108000"/>
              </a:xfrm>
              <a:prstGeom prst="roundRect">
                <a:avLst>
                  <a:gd name="adj" fmla="val 50000"/>
                </a:avLst>
              </a:prstGeom>
              <a:solidFill>
                <a:srgbClr val="D1A6D1">
                  <a:alpha val="70219"/>
                </a:srgbClr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3" name="Rounded Rectangle 202">
                <a:extLst>
                  <a:ext uri="{FF2B5EF4-FFF2-40B4-BE49-F238E27FC236}">
                    <a16:creationId xmlns:a16="http://schemas.microsoft.com/office/drawing/2014/main" id="{470EB70A-4BB2-E9CB-8071-1C0C165AA7DA}"/>
                  </a:ext>
                </a:extLst>
              </p:cNvPr>
              <p:cNvSpPr/>
              <p:nvPr/>
            </p:nvSpPr>
            <p:spPr>
              <a:xfrm>
                <a:off x="5321642" y="1012728"/>
                <a:ext cx="696809" cy="108000"/>
              </a:xfrm>
              <a:prstGeom prst="roundRect">
                <a:avLst>
                  <a:gd name="adj" fmla="val 50000"/>
                </a:avLst>
              </a:prstGeom>
              <a:solidFill>
                <a:srgbClr val="D1A6D1">
                  <a:alpha val="70219"/>
                </a:srgbClr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D9724E78-2F81-A487-FD98-B9E11142A3C1}"/>
                </a:ext>
              </a:extLst>
            </p:cNvPr>
            <p:cNvSpPr/>
            <p:nvPr/>
          </p:nvSpPr>
          <p:spPr>
            <a:xfrm>
              <a:off x="9132437" y="826263"/>
              <a:ext cx="72000" cy="165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9" name="Graphic 198" descr="Lightning bolt with solid fill">
              <a:extLst>
                <a:ext uri="{FF2B5EF4-FFF2-40B4-BE49-F238E27FC236}">
                  <a16:creationId xmlns:a16="http://schemas.microsoft.com/office/drawing/2014/main" id="{7397273B-B09E-4225-1B2C-63147494C6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9122845" y="829318"/>
              <a:ext cx="93600" cy="93600"/>
            </a:xfrm>
            <a:prstGeom prst="rect">
              <a:avLst/>
            </a:prstGeom>
          </p:spPr>
        </p:pic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1859E211-F192-3AA3-ECC7-B8DA6831337E}"/>
                </a:ext>
              </a:extLst>
            </p:cNvPr>
            <p:cNvSpPr/>
            <p:nvPr/>
          </p:nvSpPr>
          <p:spPr>
            <a:xfrm>
              <a:off x="9201129" y="791634"/>
              <a:ext cx="76335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800" i="1" dirty="0" err="1">
                  <a:latin typeface="Helvetica" pitchFamily="2" charset="0"/>
                </a:rPr>
                <a:t>IgH</a:t>
              </a:r>
              <a:r>
                <a:rPr lang="zh-CN" altLang="en-US" sz="800" i="1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S-region</a:t>
              </a:r>
              <a:endParaRPr lang="en-US" sz="800" dirty="0">
                <a:latin typeface="Helvetica" pitchFamily="2" charset="0"/>
              </a:endParaRPr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20C0477A-DFC9-25E4-0183-D852B87D89F6}"/>
                </a:ext>
              </a:extLst>
            </p:cNvPr>
            <p:cNvSpPr/>
            <p:nvPr/>
          </p:nvSpPr>
          <p:spPr>
            <a:xfrm>
              <a:off x="8737732" y="636926"/>
              <a:ext cx="867545" cy="2154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800" dirty="0">
                  <a:latin typeface="Helvetica" pitchFamily="2" charset="0"/>
                </a:rPr>
                <a:t>AID</a:t>
              </a:r>
              <a:r>
                <a:rPr lang="zh-CN" altLang="en-US" sz="800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type</a:t>
              </a:r>
              <a:r>
                <a:rPr lang="zh-CN" altLang="en-US" sz="800" dirty="0">
                  <a:latin typeface="Helvetica" pitchFamily="2" charset="0"/>
                </a:rPr>
                <a:t> </a:t>
              </a:r>
              <a:r>
                <a:rPr lang="en-US" altLang="zh-CN" sz="800" dirty="0">
                  <a:latin typeface="Helvetica" pitchFamily="2" charset="0"/>
                </a:rPr>
                <a:t>break</a:t>
              </a:r>
              <a:endParaRPr lang="en-US" sz="800" dirty="0">
                <a:latin typeface="Helvetica" pitchFamily="2" charset="0"/>
              </a:endParaRPr>
            </a:p>
          </p:txBody>
        </p:sp>
      </p:grpSp>
      <p:sp>
        <p:nvSpPr>
          <p:cNvPr id="213" name="TextBox 212">
            <a:extLst>
              <a:ext uri="{FF2B5EF4-FFF2-40B4-BE49-F238E27FC236}">
                <a16:creationId xmlns:a16="http://schemas.microsoft.com/office/drawing/2014/main" id="{C9F8E7D6-44C5-2D90-8EB2-4FA1BB3EB766}"/>
              </a:ext>
            </a:extLst>
          </p:cNvPr>
          <p:cNvSpPr txBox="1"/>
          <p:nvPr/>
        </p:nvSpPr>
        <p:spPr>
          <a:xfrm>
            <a:off x="319427" y="7265128"/>
            <a:ext cx="353697" cy="2982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1938" b="1" dirty="0">
                <a:latin typeface="Helvetica" pitchFamily="2" charset="0"/>
              </a:rPr>
              <a:t>D</a:t>
            </a:r>
            <a:endParaRPr lang="en-US" sz="1938" b="1" dirty="0">
              <a:latin typeface="Helvetica" pitchFamily="2" charset="0"/>
            </a:endParaRPr>
          </a:p>
        </p:txBody>
      </p:sp>
      <p:pic>
        <p:nvPicPr>
          <p:cNvPr id="218" name="Picture 217">
            <a:extLst>
              <a:ext uri="{FF2B5EF4-FFF2-40B4-BE49-F238E27FC236}">
                <a16:creationId xmlns:a16="http://schemas.microsoft.com/office/drawing/2014/main" id="{87D34456-4709-F47E-D487-F2D5BE6500B6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l="31059" t="79503" r="50240" b="-270"/>
          <a:stretch/>
        </p:blipFill>
        <p:spPr>
          <a:xfrm>
            <a:off x="-4499040" y="9202569"/>
            <a:ext cx="887785" cy="213630"/>
          </a:xfrm>
          <a:prstGeom prst="rect">
            <a:avLst/>
          </a:prstGeom>
        </p:spPr>
      </p:pic>
      <p:pic>
        <p:nvPicPr>
          <p:cNvPr id="219" name="Picture 218">
            <a:extLst>
              <a:ext uri="{FF2B5EF4-FFF2-40B4-BE49-F238E27FC236}">
                <a16:creationId xmlns:a16="http://schemas.microsoft.com/office/drawing/2014/main" id="{1BC3DEAA-3FED-F5C6-A4C9-66A7A8A1A5F7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-4379634" y="9509278"/>
            <a:ext cx="4176214" cy="695070"/>
          </a:xfrm>
          <a:prstGeom prst="rect">
            <a:avLst/>
          </a:prstGeom>
        </p:spPr>
      </p:pic>
      <p:sp>
        <p:nvSpPr>
          <p:cNvPr id="220" name="TextBox 219">
            <a:extLst>
              <a:ext uri="{FF2B5EF4-FFF2-40B4-BE49-F238E27FC236}">
                <a16:creationId xmlns:a16="http://schemas.microsoft.com/office/drawing/2014/main" id="{26D75D1B-FB4E-89F0-B2F0-365D2ED74438}"/>
              </a:ext>
            </a:extLst>
          </p:cNvPr>
          <p:cNvSpPr txBox="1"/>
          <p:nvPr/>
        </p:nvSpPr>
        <p:spPr>
          <a:xfrm>
            <a:off x="-4440420" y="9029694"/>
            <a:ext cx="2182846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800" dirty="0" err="1">
                <a:latin typeface="Helvetica" pitchFamily="2" charset="0"/>
              </a:rPr>
              <a:t>IgH</a:t>
            </a:r>
            <a:r>
              <a:rPr lang="zh-CN" altLang="en-US" sz="800" dirty="0">
                <a:latin typeface="Helvetica" pitchFamily="2" charset="0"/>
              </a:rPr>
              <a:t> </a:t>
            </a:r>
            <a:r>
              <a:rPr lang="en-US" altLang="zh-CN" sz="800" dirty="0">
                <a:latin typeface="Helvetica" pitchFamily="2" charset="0"/>
              </a:rPr>
              <a:t>—</a:t>
            </a:r>
            <a:r>
              <a:rPr lang="zh-CN" altLang="en-US" sz="800" dirty="0">
                <a:latin typeface="Helvetica" pitchFamily="2" charset="0"/>
              </a:rPr>
              <a:t> </a:t>
            </a:r>
            <a:r>
              <a:rPr lang="en-US" altLang="zh-CN" sz="800" dirty="0">
                <a:latin typeface="Helvetica" pitchFamily="2" charset="0"/>
              </a:rPr>
              <a:t>MYC</a:t>
            </a:r>
            <a:r>
              <a:rPr lang="zh-CN" altLang="en-US" sz="800" dirty="0">
                <a:latin typeface="Helvetica" pitchFamily="2" charset="0"/>
              </a:rPr>
              <a:t> </a:t>
            </a:r>
            <a:r>
              <a:rPr lang="en-US" altLang="zh-CN" sz="800" dirty="0">
                <a:latin typeface="Helvetica" pitchFamily="2" charset="0"/>
              </a:rPr>
              <a:t>fusion</a:t>
            </a:r>
            <a:r>
              <a:rPr lang="zh-CN" altLang="en-US" sz="800" dirty="0">
                <a:latin typeface="Helvetica" pitchFamily="2" charset="0"/>
              </a:rPr>
              <a:t> </a:t>
            </a:r>
            <a:r>
              <a:rPr lang="en-US" altLang="zh-CN" sz="800" dirty="0">
                <a:latin typeface="Helvetica" pitchFamily="2" charset="0"/>
              </a:rPr>
              <a:t>in P2.DHL tumor</a:t>
            </a:r>
            <a:endParaRPr lang="en-US" sz="800" i="1" dirty="0">
              <a:latin typeface="Helvetica" pitchFamily="2" charset="0"/>
            </a:endParaRP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F8C0FA51-099C-2FD0-23A0-41A554566287}"/>
              </a:ext>
            </a:extLst>
          </p:cNvPr>
          <p:cNvSpPr txBox="1"/>
          <p:nvPr/>
        </p:nvSpPr>
        <p:spPr>
          <a:xfrm>
            <a:off x="3137347" y="7264202"/>
            <a:ext cx="353697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800" b="1" dirty="0">
                <a:latin typeface="Helvetica" pitchFamily="2" charset="0"/>
              </a:rPr>
              <a:t>E</a:t>
            </a:r>
            <a:endParaRPr lang="en-US" sz="800" b="1" dirty="0">
              <a:latin typeface="Helvetica" pitchFamily="2" charset="0"/>
            </a:endParaRPr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95997E83-C2F5-AB11-C881-04FD1E5FEB3D}"/>
              </a:ext>
            </a:extLst>
          </p:cNvPr>
          <p:cNvGrpSpPr/>
          <p:nvPr/>
        </p:nvGrpSpPr>
        <p:grpSpPr>
          <a:xfrm>
            <a:off x="3314196" y="7506975"/>
            <a:ext cx="2437401" cy="2975741"/>
            <a:chOff x="3463983" y="4658161"/>
            <a:chExt cx="2437401" cy="2975741"/>
          </a:xfrm>
        </p:grpSpPr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22D8FB6A-C800-2C6F-6334-4CFB53806D0E}"/>
                </a:ext>
              </a:extLst>
            </p:cNvPr>
            <p:cNvSpPr txBox="1"/>
            <p:nvPr/>
          </p:nvSpPr>
          <p:spPr>
            <a:xfrm>
              <a:off x="4131479" y="7387681"/>
              <a:ext cx="457392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800" i="1" dirty="0">
                  <a:latin typeface="Helvetica" pitchFamily="2" charset="0"/>
                </a:rPr>
                <a:t>BCL2</a:t>
              </a:r>
            </a:p>
            <a:p>
              <a:pPr algn="ctr"/>
              <a:r>
                <a:rPr lang="en-US" altLang="zh-CN" sz="800" dirty="0">
                  <a:latin typeface="Helvetica" pitchFamily="2" charset="0"/>
                </a:rPr>
                <a:t>fusion</a:t>
              </a:r>
              <a:endParaRPr lang="en-US" sz="800" dirty="0">
                <a:latin typeface="Helvetica" pitchFamily="2" charset="0"/>
              </a:endParaRPr>
            </a:p>
          </p:txBody>
        </p:sp>
        <p:sp>
          <p:nvSpPr>
            <p:cNvPr id="224" name="TextBox 223">
              <a:extLst>
                <a:ext uri="{FF2B5EF4-FFF2-40B4-BE49-F238E27FC236}">
                  <a16:creationId xmlns:a16="http://schemas.microsoft.com/office/drawing/2014/main" id="{E9E22BB9-FEE8-14B2-FB23-B5D33860F020}"/>
                </a:ext>
              </a:extLst>
            </p:cNvPr>
            <p:cNvSpPr txBox="1"/>
            <p:nvPr/>
          </p:nvSpPr>
          <p:spPr>
            <a:xfrm rot="16200000">
              <a:off x="2625320" y="5921298"/>
              <a:ext cx="1800438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HK" sz="800" dirty="0">
                  <a:latin typeface="Helvetica" pitchFamily="2" charset="0"/>
                </a:rPr>
                <a:t>Length of break−end insertions (bp)</a:t>
              </a:r>
            </a:p>
          </p:txBody>
        </p:sp>
        <p:sp>
          <p:nvSpPr>
            <p:cNvPr id="225" name="TextBox 224">
              <a:extLst>
                <a:ext uri="{FF2B5EF4-FFF2-40B4-BE49-F238E27FC236}">
                  <a16:creationId xmlns:a16="http://schemas.microsoft.com/office/drawing/2014/main" id="{24999090-6D43-D99B-1057-4054424A426A}"/>
                </a:ext>
              </a:extLst>
            </p:cNvPr>
            <p:cNvSpPr txBox="1"/>
            <p:nvPr/>
          </p:nvSpPr>
          <p:spPr>
            <a:xfrm>
              <a:off x="3530493" y="7234564"/>
              <a:ext cx="235120" cy="12702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zh-CN" sz="800" dirty="0">
                  <a:latin typeface="Helvetica" pitchFamily="2" charset="0"/>
                </a:rPr>
                <a:t>0</a:t>
              </a:r>
              <a:endParaRPr lang="en-US" sz="800" dirty="0">
                <a:latin typeface="Helvetica" pitchFamily="2" charset="0"/>
              </a:endParaRPr>
            </a:p>
          </p:txBody>
        </p:sp>
        <p:sp>
          <p:nvSpPr>
            <p:cNvPr id="226" name="TextBox 225">
              <a:extLst>
                <a:ext uri="{FF2B5EF4-FFF2-40B4-BE49-F238E27FC236}">
                  <a16:creationId xmlns:a16="http://schemas.microsoft.com/office/drawing/2014/main" id="{8A315A07-5091-632B-F6B6-A6FF7537916F}"/>
                </a:ext>
              </a:extLst>
            </p:cNvPr>
            <p:cNvSpPr txBox="1"/>
            <p:nvPr/>
          </p:nvSpPr>
          <p:spPr>
            <a:xfrm>
              <a:off x="3530493" y="6772802"/>
              <a:ext cx="235120" cy="12702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zh-CN" sz="800" dirty="0">
                  <a:latin typeface="Helvetica" pitchFamily="2" charset="0"/>
                </a:rPr>
                <a:t>5</a:t>
              </a:r>
              <a:endParaRPr lang="en-US" sz="800" dirty="0">
                <a:latin typeface="Helvetica" pitchFamily="2" charset="0"/>
              </a:endParaRPr>
            </a:p>
          </p:txBody>
        </p:sp>
        <p:sp>
          <p:nvSpPr>
            <p:cNvPr id="227" name="TextBox 226">
              <a:extLst>
                <a:ext uri="{FF2B5EF4-FFF2-40B4-BE49-F238E27FC236}">
                  <a16:creationId xmlns:a16="http://schemas.microsoft.com/office/drawing/2014/main" id="{322157E1-F4B6-13A0-6138-72DF2E105A24}"/>
                </a:ext>
              </a:extLst>
            </p:cNvPr>
            <p:cNvSpPr txBox="1"/>
            <p:nvPr/>
          </p:nvSpPr>
          <p:spPr>
            <a:xfrm>
              <a:off x="3530493" y="6311039"/>
              <a:ext cx="235120" cy="12702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zh-CN" sz="800" dirty="0">
                  <a:latin typeface="Helvetica" pitchFamily="2" charset="0"/>
                </a:rPr>
                <a:t>10</a:t>
              </a:r>
              <a:endParaRPr lang="en-US" sz="800" dirty="0">
                <a:latin typeface="Helvetica" pitchFamily="2" charset="0"/>
              </a:endParaRPr>
            </a:p>
          </p:txBody>
        </p:sp>
        <p:sp>
          <p:nvSpPr>
            <p:cNvPr id="228" name="TextBox 227">
              <a:extLst>
                <a:ext uri="{FF2B5EF4-FFF2-40B4-BE49-F238E27FC236}">
                  <a16:creationId xmlns:a16="http://schemas.microsoft.com/office/drawing/2014/main" id="{1EA01F51-C322-472D-6BEC-E02D8C8900CA}"/>
                </a:ext>
              </a:extLst>
            </p:cNvPr>
            <p:cNvSpPr txBox="1"/>
            <p:nvPr/>
          </p:nvSpPr>
          <p:spPr>
            <a:xfrm>
              <a:off x="3530493" y="5849276"/>
              <a:ext cx="235120" cy="12702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zh-CN" sz="800" dirty="0">
                  <a:latin typeface="Helvetica" pitchFamily="2" charset="0"/>
                </a:rPr>
                <a:t>15</a:t>
              </a:r>
              <a:endParaRPr lang="en-US" sz="800" dirty="0">
                <a:latin typeface="Helvetica" pitchFamily="2" charset="0"/>
              </a:endParaRPr>
            </a:p>
          </p:txBody>
        </p:sp>
        <p:sp>
          <p:nvSpPr>
            <p:cNvPr id="229" name="TextBox 228">
              <a:extLst>
                <a:ext uri="{FF2B5EF4-FFF2-40B4-BE49-F238E27FC236}">
                  <a16:creationId xmlns:a16="http://schemas.microsoft.com/office/drawing/2014/main" id="{551511C8-9116-A7DF-89AF-2895446F0AE3}"/>
                </a:ext>
              </a:extLst>
            </p:cNvPr>
            <p:cNvSpPr txBox="1"/>
            <p:nvPr/>
          </p:nvSpPr>
          <p:spPr>
            <a:xfrm>
              <a:off x="3530493" y="5387513"/>
              <a:ext cx="235120" cy="12702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sz="800" dirty="0">
                  <a:latin typeface="Helvetica" pitchFamily="2" charset="0"/>
                </a:rPr>
                <a:t>20</a:t>
              </a:r>
            </a:p>
          </p:txBody>
        </p:sp>
        <p:sp>
          <p:nvSpPr>
            <p:cNvPr id="230" name="TextBox 229">
              <a:extLst>
                <a:ext uri="{FF2B5EF4-FFF2-40B4-BE49-F238E27FC236}">
                  <a16:creationId xmlns:a16="http://schemas.microsoft.com/office/drawing/2014/main" id="{F1500722-F3CF-4A10-2931-ED6686CB072B}"/>
                </a:ext>
              </a:extLst>
            </p:cNvPr>
            <p:cNvSpPr txBox="1"/>
            <p:nvPr/>
          </p:nvSpPr>
          <p:spPr>
            <a:xfrm>
              <a:off x="3530493" y="4925750"/>
              <a:ext cx="235120" cy="12702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zh-CN" sz="800" dirty="0">
                  <a:latin typeface="Helvetica" pitchFamily="2" charset="0"/>
                </a:rPr>
                <a:t>25</a:t>
              </a:r>
              <a:endParaRPr lang="en-US" sz="800" dirty="0">
                <a:latin typeface="Helvetica" pitchFamily="2" charset="0"/>
              </a:endParaRPr>
            </a:p>
          </p:txBody>
        </p:sp>
        <p:sp>
          <p:nvSpPr>
            <p:cNvPr id="231" name="TextBox 230">
              <a:extLst>
                <a:ext uri="{FF2B5EF4-FFF2-40B4-BE49-F238E27FC236}">
                  <a16:creationId xmlns:a16="http://schemas.microsoft.com/office/drawing/2014/main" id="{6FA46455-65D5-7AE3-32D5-D36CB6569325}"/>
                </a:ext>
              </a:extLst>
            </p:cNvPr>
            <p:cNvSpPr txBox="1"/>
            <p:nvPr/>
          </p:nvSpPr>
          <p:spPr>
            <a:xfrm>
              <a:off x="5054804" y="7387681"/>
              <a:ext cx="457392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800" i="1" dirty="0">
                  <a:latin typeface="Helvetica" pitchFamily="2" charset="0"/>
                </a:rPr>
                <a:t>MYC</a:t>
              </a:r>
            </a:p>
            <a:p>
              <a:pPr algn="ctr"/>
              <a:r>
                <a:rPr lang="en-US" altLang="zh-CN" sz="800" dirty="0">
                  <a:latin typeface="Helvetica" pitchFamily="2" charset="0"/>
                </a:rPr>
                <a:t>fusion</a:t>
              </a:r>
              <a:endParaRPr lang="en-US" sz="800" dirty="0">
                <a:latin typeface="Helvetica" pitchFamily="2" charset="0"/>
              </a:endParaRPr>
            </a:p>
          </p:txBody>
        </p:sp>
        <p:pic>
          <p:nvPicPr>
            <p:cNvPr id="232" name="Picture 231">
              <a:extLst>
                <a:ext uri="{FF2B5EF4-FFF2-40B4-BE49-F238E27FC236}">
                  <a16:creationId xmlns:a16="http://schemas.microsoft.com/office/drawing/2014/main" id="{93DDF5EC-21A6-28C5-635C-07FBF4AF71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l="16322" b="4867"/>
            <a:stretch/>
          </p:blipFill>
          <p:spPr>
            <a:xfrm>
              <a:off x="3782340" y="4658161"/>
              <a:ext cx="2119044" cy="2725676"/>
            </a:xfrm>
            <a:prstGeom prst="rect">
              <a:avLst/>
            </a:prstGeom>
          </p:spPr>
        </p:pic>
        <p:sp>
          <p:nvSpPr>
            <p:cNvPr id="233" name="TextBox 232">
              <a:extLst>
                <a:ext uri="{FF2B5EF4-FFF2-40B4-BE49-F238E27FC236}">
                  <a16:creationId xmlns:a16="http://schemas.microsoft.com/office/drawing/2014/main" id="{2FF63084-B0A2-0265-12F8-C290F4A98EB2}"/>
                </a:ext>
              </a:extLst>
            </p:cNvPr>
            <p:cNvSpPr txBox="1"/>
            <p:nvPr/>
          </p:nvSpPr>
          <p:spPr>
            <a:xfrm>
              <a:off x="4371074" y="4702395"/>
              <a:ext cx="908727" cy="12702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800" dirty="0">
                  <a:latin typeface="Helvetica" pitchFamily="2" charset="0"/>
                </a:rPr>
                <a:t>p = 0.00016</a:t>
              </a:r>
              <a:endParaRPr lang="en-US" sz="800" dirty="0">
                <a:latin typeface="Helvetica" pitchFamily="2" charset="0"/>
              </a:endParaRPr>
            </a:p>
          </p:txBody>
        </p:sp>
      </p:grp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A3E14A92-DDAA-CA58-9A46-CD90BBC43DBA}"/>
              </a:ext>
            </a:extLst>
          </p:cNvPr>
          <p:cNvGrpSpPr/>
          <p:nvPr/>
        </p:nvGrpSpPr>
        <p:grpSpPr>
          <a:xfrm>
            <a:off x="690760" y="7528499"/>
            <a:ext cx="2281426" cy="1370766"/>
            <a:chOff x="422949" y="4754219"/>
            <a:chExt cx="2281426" cy="1370766"/>
          </a:xfrm>
        </p:grpSpPr>
        <p:grpSp>
          <p:nvGrpSpPr>
            <p:cNvPr id="235" name="Group 234">
              <a:extLst>
                <a:ext uri="{FF2B5EF4-FFF2-40B4-BE49-F238E27FC236}">
                  <a16:creationId xmlns:a16="http://schemas.microsoft.com/office/drawing/2014/main" id="{AEB677E8-3771-72BA-80A3-2D19E8E5BCF4}"/>
                </a:ext>
              </a:extLst>
            </p:cNvPr>
            <p:cNvGrpSpPr/>
            <p:nvPr/>
          </p:nvGrpSpPr>
          <p:grpSpPr>
            <a:xfrm>
              <a:off x="422949" y="4791904"/>
              <a:ext cx="2276471" cy="1318483"/>
              <a:chOff x="422949" y="4773616"/>
              <a:chExt cx="2276471" cy="1318483"/>
            </a:xfrm>
          </p:grpSpPr>
          <p:sp>
            <p:nvSpPr>
              <p:cNvPr id="237" name="Rectangle 236">
                <a:extLst>
                  <a:ext uri="{FF2B5EF4-FFF2-40B4-BE49-F238E27FC236}">
                    <a16:creationId xmlns:a16="http://schemas.microsoft.com/office/drawing/2014/main" id="{A033139C-FC7E-B578-CC9C-2B51552F6FCA}"/>
                  </a:ext>
                </a:extLst>
              </p:cNvPr>
              <p:cNvSpPr/>
              <p:nvPr/>
            </p:nvSpPr>
            <p:spPr>
              <a:xfrm>
                <a:off x="449272" y="5753545"/>
                <a:ext cx="2163965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800" i="1" dirty="0">
                    <a:latin typeface="Helvetica" pitchFamily="2" charset="0"/>
                  </a:rPr>
                  <a:t>DNTT</a:t>
                </a:r>
                <a:r>
                  <a:rPr lang="zh-CN" altLang="en-US" sz="800" i="1" dirty="0">
                    <a:latin typeface="Helvetica" pitchFamily="2" charset="0"/>
                  </a:rPr>
                  <a:t> </a:t>
                </a:r>
                <a:r>
                  <a:rPr lang="en-US" altLang="zh-CN" sz="800" dirty="0">
                    <a:latin typeface="Helvetica" pitchFamily="2" charset="0"/>
                  </a:rPr>
                  <a:t>induced</a:t>
                </a:r>
                <a:r>
                  <a:rPr lang="zh-CN" altLang="en-US" sz="800" dirty="0">
                    <a:latin typeface="Helvetica" pitchFamily="2" charset="0"/>
                  </a:rPr>
                  <a:t> </a:t>
                </a:r>
                <a:r>
                  <a:rPr lang="en-US" altLang="zh-CN" sz="800" dirty="0">
                    <a:latin typeface="Helvetica" pitchFamily="2" charset="0"/>
                  </a:rPr>
                  <a:t>template-independent</a:t>
                </a:r>
                <a:r>
                  <a:rPr lang="zh-CN" altLang="en-US" sz="800" dirty="0">
                    <a:latin typeface="Helvetica" pitchFamily="2" charset="0"/>
                  </a:rPr>
                  <a:t>  </a:t>
                </a:r>
                <a:r>
                  <a:rPr lang="en-US" altLang="zh-CN" sz="800" dirty="0">
                    <a:latin typeface="Helvetica" pitchFamily="2" charset="0"/>
                  </a:rPr>
                  <a:t>break-end</a:t>
                </a:r>
                <a:r>
                  <a:rPr lang="zh-CN" altLang="en-US" sz="800" dirty="0">
                    <a:latin typeface="Helvetica" pitchFamily="2" charset="0"/>
                  </a:rPr>
                  <a:t> </a:t>
                </a:r>
                <a:r>
                  <a:rPr lang="en-US" altLang="zh-CN" sz="800" dirty="0">
                    <a:latin typeface="Helvetica" pitchFamily="2" charset="0"/>
                  </a:rPr>
                  <a:t>insertion in pre-B phases.</a:t>
                </a:r>
                <a:endParaRPr lang="en-US" sz="800" dirty="0">
                  <a:latin typeface="Helvetica" pitchFamily="2" charset="0"/>
                </a:endParaRPr>
              </a:p>
            </p:txBody>
          </p:sp>
          <p:sp>
            <p:nvSpPr>
              <p:cNvPr id="238" name="Rectangle 237">
                <a:extLst>
                  <a:ext uri="{FF2B5EF4-FFF2-40B4-BE49-F238E27FC236}">
                    <a16:creationId xmlns:a16="http://schemas.microsoft.com/office/drawing/2014/main" id="{28A4A88C-5CEE-8369-A58F-63B9AE5C5A19}"/>
                  </a:ext>
                </a:extLst>
              </p:cNvPr>
              <p:cNvSpPr/>
              <p:nvPr/>
            </p:nvSpPr>
            <p:spPr>
              <a:xfrm>
                <a:off x="445277" y="4773616"/>
                <a:ext cx="2254143" cy="2154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800" dirty="0">
                    <a:latin typeface="Helvetica" pitchFamily="2" charset="0"/>
                  </a:rPr>
                  <a:t>Non-homologous end-joining  of </a:t>
                </a:r>
                <a:r>
                  <a:rPr lang="en-US" altLang="zh-CN" sz="800" b="1" i="1" dirty="0">
                    <a:latin typeface="Helvetica" pitchFamily="2" charset="0"/>
                  </a:rPr>
                  <a:t>BCL2</a:t>
                </a:r>
                <a:r>
                  <a:rPr lang="zh-CN" altLang="en-US" sz="800" dirty="0">
                    <a:latin typeface="Helvetica" pitchFamily="2" charset="0"/>
                  </a:rPr>
                  <a:t> </a:t>
                </a:r>
                <a:r>
                  <a:rPr lang="en-US" altLang="zh-CN" sz="800" dirty="0">
                    <a:latin typeface="Helvetica" pitchFamily="2" charset="0"/>
                  </a:rPr>
                  <a:t>---</a:t>
                </a:r>
                <a:r>
                  <a:rPr lang="zh-CN" altLang="en-US" sz="800" dirty="0">
                    <a:latin typeface="Helvetica" pitchFamily="2" charset="0"/>
                  </a:rPr>
                  <a:t> </a:t>
                </a:r>
                <a:r>
                  <a:rPr lang="en-US" altLang="zh-CN" sz="800" b="1" i="1" dirty="0" err="1">
                    <a:latin typeface="Helvetica" pitchFamily="2" charset="0"/>
                  </a:rPr>
                  <a:t>IgH</a:t>
                </a:r>
                <a:endParaRPr lang="en-US" sz="800" b="1" i="1" dirty="0">
                  <a:latin typeface="Helvetica" pitchFamily="2" charset="0"/>
                </a:endParaRPr>
              </a:p>
            </p:txBody>
          </p:sp>
          <p:grpSp>
            <p:nvGrpSpPr>
              <p:cNvPr id="239" name="Group 238">
                <a:extLst>
                  <a:ext uri="{FF2B5EF4-FFF2-40B4-BE49-F238E27FC236}">
                    <a16:creationId xmlns:a16="http://schemas.microsoft.com/office/drawing/2014/main" id="{64526080-9CBF-05AE-BDEF-E5C1EEB3EFE0}"/>
                  </a:ext>
                </a:extLst>
              </p:cNvPr>
              <p:cNvGrpSpPr/>
              <p:nvPr/>
            </p:nvGrpSpPr>
            <p:grpSpPr>
              <a:xfrm>
                <a:off x="422949" y="4924446"/>
                <a:ext cx="2197986" cy="877355"/>
                <a:chOff x="422949" y="4924446"/>
                <a:chExt cx="2197986" cy="877355"/>
              </a:xfrm>
            </p:grpSpPr>
            <p:grpSp>
              <p:nvGrpSpPr>
                <p:cNvPr id="240" name="Group 239">
                  <a:extLst>
                    <a:ext uri="{FF2B5EF4-FFF2-40B4-BE49-F238E27FC236}">
                      <a16:creationId xmlns:a16="http://schemas.microsoft.com/office/drawing/2014/main" id="{839F953B-E012-D36D-EEDC-E6DEC551DE1E}"/>
                    </a:ext>
                  </a:extLst>
                </p:cNvPr>
                <p:cNvGrpSpPr/>
                <p:nvPr/>
              </p:nvGrpSpPr>
              <p:grpSpPr>
                <a:xfrm rot="10800000">
                  <a:off x="1272965" y="5534270"/>
                  <a:ext cx="1094274" cy="108000"/>
                  <a:chOff x="1027179" y="5067929"/>
                  <a:chExt cx="1094274" cy="108000"/>
                </a:xfrm>
              </p:grpSpPr>
              <p:grpSp>
                <p:nvGrpSpPr>
                  <p:cNvPr id="278" name="Group 277">
                    <a:extLst>
                      <a:ext uri="{FF2B5EF4-FFF2-40B4-BE49-F238E27FC236}">
                        <a16:creationId xmlns:a16="http://schemas.microsoft.com/office/drawing/2014/main" id="{4C70C407-6101-8E54-605D-98730D50B588}"/>
                      </a:ext>
                    </a:extLst>
                  </p:cNvPr>
                  <p:cNvGrpSpPr/>
                  <p:nvPr/>
                </p:nvGrpSpPr>
                <p:grpSpPr>
                  <a:xfrm>
                    <a:off x="1027179" y="5067929"/>
                    <a:ext cx="989773" cy="108000"/>
                    <a:chOff x="5051869" y="1012728"/>
                    <a:chExt cx="989773" cy="108000"/>
                  </a:xfrm>
                </p:grpSpPr>
                <p:sp>
                  <p:nvSpPr>
                    <p:cNvPr id="282" name="Rounded Rectangle 281">
                      <a:extLst>
                        <a:ext uri="{FF2B5EF4-FFF2-40B4-BE49-F238E27FC236}">
                          <a16:creationId xmlns:a16="http://schemas.microsoft.com/office/drawing/2014/main" id="{99376B30-720F-D861-7086-90CACAAFFC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51869" y="1012728"/>
                      <a:ext cx="262800" cy="108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rgbClr val="E1C1DF"/>
                    </a:solidFill>
                    <a:ln>
                      <a:solidFill>
                        <a:schemeClr val="bg2">
                          <a:lumMod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83" name="Rounded Rectangle 282">
                      <a:extLst>
                        <a:ext uri="{FF2B5EF4-FFF2-40B4-BE49-F238E27FC236}">
                          <a16:creationId xmlns:a16="http://schemas.microsoft.com/office/drawing/2014/main" id="{CF184D16-ED2B-4F59-675D-78BA624DDC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21642" y="1012728"/>
                      <a:ext cx="720000" cy="108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rgbClr val="E1C1DF"/>
                    </a:solidFill>
                    <a:ln>
                      <a:solidFill>
                        <a:schemeClr val="bg2">
                          <a:lumMod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279" name="Rounded Rectangle 278">
                    <a:extLst>
                      <a:ext uri="{FF2B5EF4-FFF2-40B4-BE49-F238E27FC236}">
                        <a16:creationId xmlns:a16="http://schemas.microsoft.com/office/drawing/2014/main" id="{5D76C50B-8B01-63DF-A809-E61482BC0BB0}"/>
                      </a:ext>
                    </a:extLst>
                  </p:cNvPr>
                  <p:cNvSpPr/>
                  <p:nvPr/>
                </p:nvSpPr>
                <p:spPr>
                  <a:xfrm>
                    <a:off x="1855232" y="5067929"/>
                    <a:ext cx="266221" cy="1080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FFA764"/>
                  </a:solidFill>
                  <a:ln>
                    <a:solidFill>
                      <a:schemeClr val="bg2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80" name="Rounded Rectangle 279">
                    <a:extLst>
                      <a:ext uri="{FF2B5EF4-FFF2-40B4-BE49-F238E27FC236}">
                        <a16:creationId xmlns:a16="http://schemas.microsoft.com/office/drawing/2014/main" id="{52603591-9FC0-7EDE-1B69-9FDCEEFA1C59}"/>
                      </a:ext>
                    </a:extLst>
                  </p:cNvPr>
                  <p:cNvSpPr/>
                  <p:nvPr/>
                </p:nvSpPr>
                <p:spPr>
                  <a:xfrm>
                    <a:off x="1772457" y="5073329"/>
                    <a:ext cx="198000" cy="62880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E1C1D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81" name="Rounded Rectangle 280">
                    <a:extLst>
                      <a:ext uri="{FF2B5EF4-FFF2-40B4-BE49-F238E27FC236}">
                        <a16:creationId xmlns:a16="http://schemas.microsoft.com/office/drawing/2014/main" id="{4EC27CBE-A9CC-65C5-9167-DD9BDB64E45A}"/>
                      </a:ext>
                    </a:extLst>
                  </p:cNvPr>
                  <p:cNvSpPr/>
                  <p:nvPr/>
                </p:nvSpPr>
                <p:spPr>
                  <a:xfrm>
                    <a:off x="1771200" y="5097600"/>
                    <a:ext cx="198000" cy="72000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E1C1D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241" name="Group 240">
                  <a:extLst>
                    <a:ext uri="{FF2B5EF4-FFF2-40B4-BE49-F238E27FC236}">
                      <a16:creationId xmlns:a16="http://schemas.microsoft.com/office/drawing/2014/main" id="{35D460E0-89E7-269B-72F7-D0D854B2D8AC}"/>
                    </a:ext>
                  </a:extLst>
                </p:cNvPr>
                <p:cNvGrpSpPr/>
                <p:nvPr/>
              </p:nvGrpSpPr>
              <p:grpSpPr>
                <a:xfrm rot="10800000">
                  <a:off x="1605207" y="5029052"/>
                  <a:ext cx="1015728" cy="165600"/>
                  <a:chOff x="1009271" y="5238166"/>
                  <a:chExt cx="1015728" cy="165600"/>
                </a:xfrm>
              </p:grpSpPr>
              <p:sp>
                <p:nvSpPr>
                  <p:cNvPr id="274" name="Rounded Rectangle 273">
                    <a:extLst>
                      <a:ext uri="{FF2B5EF4-FFF2-40B4-BE49-F238E27FC236}">
                        <a16:creationId xmlns:a16="http://schemas.microsoft.com/office/drawing/2014/main" id="{440AED45-B67E-13EE-DF68-B0A05DDCE09D}"/>
                      </a:ext>
                    </a:extLst>
                  </p:cNvPr>
                  <p:cNvSpPr/>
                  <p:nvPr/>
                </p:nvSpPr>
                <p:spPr>
                  <a:xfrm>
                    <a:off x="1009271" y="5257148"/>
                    <a:ext cx="262800" cy="1080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E1C1DF"/>
                  </a:solidFill>
                  <a:ln>
                    <a:solidFill>
                      <a:schemeClr val="bg2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5" name="Rounded Rectangle 274">
                    <a:extLst>
                      <a:ext uri="{FF2B5EF4-FFF2-40B4-BE49-F238E27FC236}">
                        <a16:creationId xmlns:a16="http://schemas.microsoft.com/office/drawing/2014/main" id="{54DEC70F-043E-E660-7CC7-62E1DDB31C3A}"/>
                      </a:ext>
                    </a:extLst>
                  </p:cNvPr>
                  <p:cNvSpPr/>
                  <p:nvPr/>
                </p:nvSpPr>
                <p:spPr>
                  <a:xfrm>
                    <a:off x="1279044" y="5257148"/>
                    <a:ext cx="720000" cy="1080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E1C1DF"/>
                  </a:solidFill>
                  <a:ln>
                    <a:solidFill>
                      <a:schemeClr val="bg2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7" name="Rectangle 276">
                    <a:extLst>
                      <a:ext uri="{FF2B5EF4-FFF2-40B4-BE49-F238E27FC236}">
                        <a16:creationId xmlns:a16="http://schemas.microsoft.com/office/drawing/2014/main" id="{A43F5BCE-9899-9EDD-6E88-BE155AC03264}"/>
                      </a:ext>
                    </a:extLst>
                  </p:cNvPr>
                  <p:cNvSpPr/>
                  <p:nvPr/>
                </p:nvSpPr>
                <p:spPr>
                  <a:xfrm>
                    <a:off x="1952999" y="5238166"/>
                    <a:ext cx="72000" cy="1656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42" name="Group 241">
                  <a:extLst>
                    <a:ext uri="{FF2B5EF4-FFF2-40B4-BE49-F238E27FC236}">
                      <a16:creationId xmlns:a16="http://schemas.microsoft.com/office/drawing/2014/main" id="{8920FD53-F198-47FA-1ED6-A72FD04BDA18}"/>
                    </a:ext>
                  </a:extLst>
                </p:cNvPr>
                <p:cNvGrpSpPr/>
                <p:nvPr/>
              </p:nvGrpSpPr>
              <p:grpSpPr>
                <a:xfrm rot="10800000">
                  <a:off x="1013379" y="5148361"/>
                  <a:ext cx="278540" cy="165600"/>
                  <a:chOff x="1825005" y="5236777"/>
                  <a:chExt cx="278540" cy="165600"/>
                </a:xfrm>
              </p:grpSpPr>
              <p:sp>
                <p:nvSpPr>
                  <p:cNvPr id="271" name="Rounded Rectangle 270">
                    <a:extLst>
                      <a:ext uri="{FF2B5EF4-FFF2-40B4-BE49-F238E27FC236}">
                        <a16:creationId xmlns:a16="http://schemas.microsoft.com/office/drawing/2014/main" id="{21519EF4-8540-5A3E-89CF-3C401977D783}"/>
                      </a:ext>
                    </a:extLst>
                  </p:cNvPr>
                  <p:cNvSpPr/>
                  <p:nvPr/>
                </p:nvSpPr>
                <p:spPr>
                  <a:xfrm>
                    <a:off x="1837324" y="5269793"/>
                    <a:ext cx="266221" cy="1080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FFA764"/>
                  </a:solidFill>
                  <a:ln>
                    <a:solidFill>
                      <a:schemeClr val="bg2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2" name="Rectangle 271">
                    <a:extLst>
                      <a:ext uri="{FF2B5EF4-FFF2-40B4-BE49-F238E27FC236}">
                        <a16:creationId xmlns:a16="http://schemas.microsoft.com/office/drawing/2014/main" id="{A5684ACF-0328-61DA-A2A1-DD1DF9E08BED}"/>
                      </a:ext>
                    </a:extLst>
                  </p:cNvPr>
                  <p:cNvSpPr/>
                  <p:nvPr/>
                </p:nvSpPr>
                <p:spPr>
                  <a:xfrm>
                    <a:off x="1825005" y="5236777"/>
                    <a:ext cx="123112" cy="1656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243" name="Rectangle 242">
                  <a:extLst>
                    <a:ext uri="{FF2B5EF4-FFF2-40B4-BE49-F238E27FC236}">
                      <a16:creationId xmlns:a16="http://schemas.microsoft.com/office/drawing/2014/main" id="{8246F4DF-87A7-0DBE-DB16-7D3AE86946BB}"/>
                    </a:ext>
                  </a:extLst>
                </p:cNvPr>
                <p:cNvSpPr/>
                <p:nvPr/>
              </p:nvSpPr>
              <p:spPr>
                <a:xfrm>
                  <a:off x="483446" y="5617135"/>
                  <a:ext cx="1888979" cy="18466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HK" sz="600" b="1" spc="20" dirty="0">
                      <a:solidFill>
                        <a:srgbClr val="FF7F00"/>
                      </a:solidFill>
                      <a:latin typeface="Helvetica" pitchFamily="2" charset="0"/>
                    </a:rPr>
                    <a:t>5’-GTGGTGCTTA</a:t>
                  </a:r>
                  <a:r>
                    <a:rPr lang="en-HK" sz="600" b="1" u="sng" spc="20" dirty="0">
                      <a:latin typeface="Helvetica" pitchFamily="2" charset="0"/>
                    </a:rPr>
                    <a:t>AGATGG</a:t>
                  </a:r>
                  <a:r>
                    <a:rPr lang="en-HK" sz="600" b="1" spc="20" dirty="0">
                      <a:solidFill>
                        <a:srgbClr val="C814C9"/>
                      </a:solidFill>
                      <a:latin typeface="Helvetica" pitchFamily="2" charset="0"/>
                    </a:rPr>
                    <a:t>TGGGGCCAGG-3’</a:t>
                  </a:r>
                  <a:endParaRPr lang="en-HK" sz="600" spc="20" dirty="0">
                    <a:solidFill>
                      <a:srgbClr val="C814C9"/>
                    </a:solidFill>
                    <a:effectLst/>
                    <a:latin typeface="Helvetica" pitchFamily="2" charset="0"/>
                  </a:endParaRPr>
                </a:p>
              </p:txBody>
            </p:sp>
            <p:sp>
              <p:nvSpPr>
                <p:cNvPr id="248" name="Rectangle 247">
                  <a:extLst>
                    <a:ext uri="{FF2B5EF4-FFF2-40B4-BE49-F238E27FC236}">
                      <a16:creationId xmlns:a16="http://schemas.microsoft.com/office/drawing/2014/main" id="{F33187BB-F19C-06DB-F8A9-88B06C21F9BB}"/>
                    </a:ext>
                  </a:extLst>
                </p:cNvPr>
                <p:cNvSpPr/>
                <p:nvPr/>
              </p:nvSpPr>
              <p:spPr>
                <a:xfrm>
                  <a:off x="422949" y="5249007"/>
                  <a:ext cx="1508105" cy="18466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HK" sz="600" b="1" spc="20" dirty="0">
                      <a:solidFill>
                        <a:srgbClr val="FF7F00"/>
                      </a:solidFill>
                      <a:latin typeface="Helvetica" pitchFamily="2" charset="0"/>
                    </a:rPr>
                    <a:t>5’-GTGGTGCTTA</a:t>
                  </a:r>
                  <a:r>
                    <a:rPr lang="en-HK" sz="600" spc="20" dirty="0">
                      <a:solidFill>
                        <a:srgbClr val="FF7F00"/>
                      </a:solidFill>
                      <a:latin typeface="Helvetica" pitchFamily="2" charset="0"/>
                    </a:rPr>
                    <a:t>CGCTCCACCA-3’</a:t>
                  </a:r>
                  <a:endParaRPr lang="en-HK" sz="600" spc="20" dirty="0">
                    <a:solidFill>
                      <a:srgbClr val="FF7F00"/>
                    </a:solidFill>
                    <a:effectLst/>
                    <a:latin typeface="Helvetica" pitchFamily="2" charset="0"/>
                  </a:endParaRPr>
                </a:p>
              </p:txBody>
            </p:sp>
            <p:sp>
              <p:nvSpPr>
                <p:cNvPr id="250" name="Rectangle 249">
                  <a:extLst>
                    <a:ext uri="{FF2B5EF4-FFF2-40B4-BE49-F238E27FC236}">
                      <a16:creationId xmlns:a16="http://schemas.microsoft.com/office/drawing/2014/main" id="{D9332CA2-3913-A328-F28B-1971DF6BE69F}"/>
                    </a:ext>
                  </a:extLst>
                </p:cNvPr>
                <p:cNvSpPr/>
                <p:nvPr/>
              </p:nvSpPr>
              <p:spPr>
                <a:xfrm>
                  <a:off x="958366" y="4924446"/>
                  <a:ext cx="1514517" cy="18466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HK" sz="600" spc="20" dirty="0">
                      <a:solidFill>
                        <a:srgbClr val="C814C9"/>
                      </a:solidFill>
                      <a:latin typeface="Helvetica" pitchFamily="2" charset="0"/>
                    </a:rPr>
                    <a:t>5’-CTTTGACTAC</a:t>
                  </a:r>
                  <a:r>
                    <a:rPr lang="en-HK" sz="600" b="1" spc="20" dirty="0">
                      <a:solidFill>
                        <a:srgbClr val="C814C9"/>
                      </a:solidFill>
                      <a:latin typeface="Helvetica" pitchFamily="2" charset="0"/>
                    </a:rPr>
                    <a:t>TGGGGCCAGG-3’</a:t>
                  </a:r>
                  <a:endParaRPr lang="en-HK" sz="600" spc="20" dirty="0">
                    <a:solidFill>
                      <a:srgbClr val="C814C9"/>
                    </a:solidFill>
                    <a:effectLst/>
                    <a:latin typeface="Helvetica" pitchFamily="2" charset="0"/>
                  </a:endParaRPr>
                </a:p>
              </p:txBody>
            </p:sp>
            <p:cxnSp>
              <p:nvCxnSpPr>
                <p:cNvPr id="251" name="Straight Connector 250">
                  <a:extLst>
                    <a:ext uri="{FF2B5EF4-FFF2-40B4-BE49-F238E27FC236}">
                      <a16:creationId xmlns:a16="http://schemas.microsoft.com/office/drawing/2014/main" id="{1DE7B88D-36B6-3F04-7C6D-18676DD70F8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65631" y="5130652"/>
                  <a:ext cx="0" cy="252363"/>
                </a:xfrm>
                <a:prstGeom prst="line">
                  <a:avLst/>
                </a:prstGeom>
                <a:ln w="6350">
                  <a:solidFill>
                    <a:schemeClr val="bg2">
                      <a:lumMod val="25000"/>
                    </a:schemeClr>
                  </a:solidFill>
                  <a:prstDash val="sysDash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55" name="Straight Connector 254">
                  <a:extLst>
                    <a:ext uri="{FF2B5EF4-FFF2-40B4-BE49-F238E27FC236}">
                      <a16:creationId xmlns:a16="http://schemas.microsoft.com/office/drawing/2014/main" id="{8D5157F0-BE34-DC40-5FED-E10EFD5232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683964" y="4963853"/>
                  <a:ext cx="0" cy="252363"/>
                </a:xfrm>
                <a:prstGeom prst="line">
                  <a:avLst/>
                </a:prstGeom>
                <a:ln w="6350">
                  <a:solidFill>
                    <a:schemeClr val="bg2">
                      <a:lumMod val="25000"/>
                    </a:schemeClr>
                  </a:solidFill>
                  <a:prstDash val="sysDash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256" name="Rectangle 255">
                  <a:extLst>
                    <a:ext uri="{FF2B5EF4-FFF2-40B4-BE49-F238E27FC236}">
                      <a16:creationId xmlns:a16="http://schemas.microsoft.com/office/drawing/2014/main" id="{CC2150A2-0202-9EAF-64F4-0E65818534E7}"/>
                    </a:ext>
                  </a:extLst>
                </p:cNvPr>
                <p:cNvSpPr/>
                <p:nvPr/>
              </p:nvSpPr>
              <p:spPr>
                <a:xfrm>
                  <a:off x="1294298" y="5046316"/>
                  <a:ext cx="260008" cy="24622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accent1"/>
                      </a:solidFill>
                      <a:latin typeface="Helvetica" pitchFamily="2" charset="0"/>
                    </a:rPr>
                    <a:t>+</a:t>
                  </a:r>
                  <a:endParaRPr lang="en-US" sz="1000" dirty="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261" name="Down Arrow 260">
                  <a:extLst>
                    <a:ext uri="{FF2B5EF4-FFF2-40B4-BE49-F238E27FC236}">
                      <a16:creationId xmlns:a16="http://schemas.microsoft.com/office/drawing/2014/main" id="{056CE119-2640-6717-0918-E19F5A7BFF00}"/>
                    </a:ext>
                  </a:extLst>
                </p:cNvPr>
                <p:cNvSpPr/>
                <p:nvPr/>
              </p:nvSpPr>
              <p:spPr>
                <a:xfrm flipH="1">
                  <a:off x="1401266" y="5419733"/>
                  <a:ext cx="45719" cy="53072"/>
                </a:xfrm>
                <a:prstGeom prst="downArrow">
                  <a:avLst>
                    <a:gd name="adj1" fmla="val 27812"/>
                    <a:gd name="adj2" fmla="val 51628"/>
                  </a:avLst>
                </a:prstGeom>
                <a:solidFill>
                  <a:schemeClr val="accent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236" name="Rounded Rectangle 235">
              <a:extLst>
                <a:ext uri="{FF2B5EF4-FFF2-40B4-BE49-F238E27FC236}">
                  <a16:creationId xmlns:a16="http://schemas.microsoft.com/office/drawing/2014/main" id="{8AD2FB75-AF8D-9856-20C5-98B8DFF301BD}"/>
                </a:ext>
              </a:extLst>
            </p:cNvPr>
            <p:cNvSpPr/>
            <p:nvPr/>
          </p:nvSpPr>
          <p:spPr>
            <a:xfrm>
              <a:off x="445277" y="4754219"/>
              <a:ext cx="2259098" cy="1370766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4" name="Group 283">
            <a:extLst>
              <a:ext uri="{FF2B5EF4-FFF2-40B4-BE49-F238E27FC236}">
                <a16:creationId xmlns:a16="http://schemas.microsoft.com/office/drawing/2014/main" id="{F64853BE-BA65-1836-4A26-ECCB0724B518}"/>
              </a:ext>
            </a:extLst>
          </p:cNvPr>
          <p:cNvGrpSpPr/>
          <p:nvPr/>
        </p:nvGrpSpPr>
        <p:grpSpPr>
          <a:xfrm>
            <a:off x="708133" y="9060418"/>
            <a:ext cx="2301886" cy="1380398"/>
            <a:chOff x="440322" y="6286138"/>
            <a:chExt cx="2301886" cy="1380398"/>
          </a:xfrm>
        </p:grpSpPr>
        <p:grpSp>
          <p:nvGrpSpPr>
            <p:cNvPr id="285" name="Group 284">
              <a:extLst>
                <a:ext uri="{FF2B5EF4-FFF2-40B4-BE49-F238E27FC236}">
                  <a16:creationId xmlns:a16="http://schemas.microsoft.com/office/drawing/2014/main" id="{AD3A819E-4D3C-F481-0526-9D809343DECC}"/>
                </a:ext>
              </a:extLst>
            </p:cNvPr>
            <p:cNvGrpSpPr/>
            <p:nvPr/>
          </p:nvGrpSpPr>
          <p:grpSpPr>
            <a:xfrm>
              <a:off x="445277" y="6343630"/>
              <a:ext cx="2296931" cy="1322906"/>
              <a:chOff x="445277" y="6337534"/>
              <a:chExt cx="2296931" cy="1322906"/>
            </a:xfrm>
          </p:grpSpPr>
          <p:sp>
            <p:nvSpPr>
              <p:cNvPr id="287" name="Rectangle 286">
                <a:extLst>
                  <a:ext uri="{FF2B5EF4-FFF2-40B4-BE49-F238E27FC236}">
                    <a16:creationId xmlns:a16="http://schemas.microsoft.com/office/drawing/2014/main" id="{2598575A-4E9D-77AE-722A-8701ADBAB614}"/>
                  </a:ext>
                </a:extLst>
              </p:cNvPr>
              <p:cNvSpPr/>
              <p:nvPr/>
            </p:nvSpPr>
            <p:spPr>
              <a:xfrm>
                <a:off x="445277" y="6337534"/>
                <a:ext cx="2228495" cy="2154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800" dirty="0">
                    <a:latin typeface="Helvetica" pitchFamily="2" charset="0"/>
                  </a:rPr>
                  <a:t>Non-homologous end-joining  of </a:t>
                </a:r>
                <a:r>
                  <a:rPr lang="en-US" altLang="zh-CN" sz="800" b="1" i="1" dirty="0" err="1">
                    <a:latin typeface="Helvetica" pitchFamily="2" charset="0"/>
                  </a:rPr>
                  <a:t>IgH</a:t>
                </a:r>
                <a:r>
                  <a:rPr lang="zh-CN" altLang="en-US" sz="800" dirty="0">
                    <a:latin typeface="Helvetica" pitchFamily="2" charset="0"/>
                  </a:rPr>
                  <a:t> </a:t>
                </a:r>
                <a:r>
                  <a:rPr lang="en-US" altLang="zh-CN" sz="800" dirty="0">
                    <a:latin typeface="Helvetica" pitchFamily="2" charset="0"/>
                  </a:rPr>
                  <a:t>---</a:t>
                </a:r>
                <a:r>
                  <a:rPr lang="zh-CN" altLang="en-US" sz="800" dirty="0">
                    <a:latin typeface="Helvetica" pitchFamily="2" charset="0"/>
                  </a:rPr>
                  <a:t> </a:t>
                </a:r>
                <a:r>
                  <a:rPr lang="en-US" altLang="zh-CN" sz="800" b="1" i="1" dirty="0">
                    <a:latin typeface="Helvetica" pitchFamily="2" charset="0"/>
                  </a:rPr>
                  <a:t>MYC</a:t>
                </a:r>
                <a:endParaRPr lang="en-US" sz="800" b="1" i="1" dirty="0">
                  <a:latin typeface="Helvetica" pitchFamily="2" charset="0"/>
                </a:endParaRPr>
              </a:p>
            </p:txBody>
          </p:sp>
          <p:grpSp>
            <p:nvGrpSpPr>
              <p:cNvPr id="288" name="Group 287">
                <a:extLst>
                  <a:ext uri="{FF2B5EF4-FFF2-40B4-BE49-F238E27FC236}">
                    <a16:creationId xmlns:a16="http://schemas.microsoft.com/office/drawing/2014/main" id="{CA2C074E-4C56-4CA5-0055-F867842E32A6}"/>
                  </a:ext>
                </a:extLst>
              </p:cNvPr>
              <p:cNvGrpSpPr/>
              <p:nvPr/>
            </p:nvGrpSpPr>
            <p:grpSpPr>
              <a:xfrm>
                <a:off x="554704" y="6489547"/>
                <a:ext cx="2187504" cy="884350"/>
                <a:chOff x="554704" y="6489547"/>
                <a:chExt cx="2187504" cy="884350"/>
              </a:xfrm>
            </p:grpSpPr>
            <p:grpSp>
              <p:nvGrpSpPr>
                <p:cNvPr id="290" name="Group 289">
                  <a:extLst>
                    <a:ext uri="{FF2B5EF4-FFF2-40B4-BE49-F238E27FC236}">
                      <a16:creationId xmlns:a16="http://schemas.microsoft.com/office/drawing/2014/main" id="{E31648A0-AF5D-7944-A661-B2A77C29F99B}"/>
                    </a:ext>
                  </a:extLst>
                </p:cNvPr>
                <p:cNvGrpSpPr/>
                <p:nvPr/>
              </p:nvGrpSpPr>
              <p:grpSpPr>
                <a:xfrm>
                  <a:off x="803618" y="7105883"/>
                  <a:ext cx="1153264" cy="108000"/>
                  <a:chOff x="10502065" y="393405"/>
                  <a:chExt cx="1153264" cy="108000"/>
                </a:xfrm>
              </p:grpSpPr>
              <p:grpSp>
                <p:nvGrpSpPr>
                  <p:cNvPr id="309" name="Group 308">
                    <a:extLst>
                      <a:ext uri="{FF2B5EF4-FFF2-40B4-BE49-F238E27FC236}">
                        <a16:creationId xmlns:a16="http://schemas.microsoft.com/office/drawing/2014/main" id="{A81FFF31-ED88-EB9F-8CE6-395672A6E0CF}"/>
                      </a:ext>
                    </a:extLst>
                  </p:cNvPr>
                  <p:cNvGrpSpPr/>
                  <p:nvPr/>
                </p:nvGrpSpPr>
                <p:grpSpPr>
                  <a:xfrm>
                    <a:off x="10502065" y="393405"/>
                    <a:ext cx="989773" cy="108000"/>
                    <a:chOff x="5051869" y="1012728"/>
                    <a:chExt cx="989773" cy="108000"/>
                  </a:xfrm>
                </p:grpSpPr>
                <p:sp>
                  <p:nvSpPr>
                    <p:cNvPr id="312" name="Rounded Rectangle 311">
                      <a:extLst>
                        <a:ext uri="{FF2B5EF4-FFF2-40B4-BE49-F238E27FC236}">
                          <a16:creationId xmlns:a16="http://schemas.microsoft.com/office/drawing/2014/main" id="{31E1BAE0-D597-45AB-1672-E385A10E78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51869" y="1012728"/>
                      <a:ext cx="262800" cy="108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rgbClr val="E1C1DF"/>
                    </a:solidFill>
                    <a:ln>
                      <a:solidFill>
                        <a:schemeClr val="bg2">
                          <a:lumMod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13" name="Rounded Rectangle 312">
                      <a:extLst>
                        <a:ext uri="{FF2B5EF4-FFF2-40B4-BE49-F238E27FC236}">
                          <a16:creationId xmlns:a16="http://schemas.microsoft.com/office/drawing/2014/main" id="{FA39CF78-C4AC-E72B-AD00-4575053B78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21642" y="1012728"/>
                      <a:ext cx="720000" cy="108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rgbClr val="E1C1DF"/>
                    </a:solidFill>
                    <a:ln>
                      <a:solidFill>
                        <a:schemeClr val="bg2">
                          <a:lumMod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310" name="Rounded Rectangle 309">
                    <a:extLst>
                      <a:ext uri="{FF2B5EF4-FFF2-40B4-BE49-F238E27FC236}">
                        <a16:creationId xmlns:a16="http://schemas.microsoft.com/office/drawing/2014/main" id="{DCD4F2BB-C904-EE3F-0412-A3A8C63B84EA}"/>
                      </a:ext>
                    </a:extLst>
                  </p:cNvPr>
                  <p:cNvSpPr/>
                  <p:nvPr/>
                </p:nvSpPr>
                <p:spPr>
                  <a:xfrm>
                    <a:off x="11389108" y="393405"/>
                    <a:ext cx="266221" cy="1080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CCFFC5"/>
                  </a:solidFill>
                  <a:ln>
                    <a:solidFill>
                      <a:schemeClr val="bg2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11" name="Rounded Rectangle 310">
                    <a:extLst>
                      <a:ext uri="{FF2B5EF4-FFF2-40B4-BE49-F238E27FC236}">
                        <a16:creationId xmlns:a16="http://schemas.microsoft.com/office/drawing/2014/main" id="{12842152-9DD3-4882-A941-E5518F2FFA53}"/>
                      </a:ext>
                    </a:extLst>
                  </p:cNvPr>
                  <p:cNvSpPr/>
                  <p:nvPr/>
                </p:nvSpPr>
                <p:spPr>
                  <a:xfrm>
                    <a:off x="11247343" y="398805"/>
                    <a:ext cx="198000" cy="76197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E1C1D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291" name="Group 290">
                  <a:extLst>
                    <a:ext uri="{FF2B5EF4-FFF2-40B4-BE49-F238E27FC236}">
                      <a16:creationId xmlns:a16="http://schemas.microsoft.com/office/drawing/2014/main" id="{3CDEC796-A81E-4560-5422-CC1EB503E038}"/>
                    </a:ext>
                  </a:extLst>
                </p:cNvPr>
                <p:cNvGrpSpPr/>
                <p:nvPr/>
              </p:nvGrpSpPr>
              <p:grpSpPr>
                <a:xfrm>
                  <a:off x="1901275" y="6611333"/>
                  <a:ext cx="283119" cy="165600"/>
                  <a:chOff x="1902300" y="6467585"/>
                  <a:chExt cx="283119" cy="165600"/>
                </a:xfrm>
              </p:grpSpPr>
              <p:sp>
                <p:nvSpPr>
                  <p:cNvPr id="307" name="Rounded Rectangle 306">
                    <a:extLst>
                      <a:ext uri="{FF2B5EF4-FFF2-40B4-BE49-F238E27FC236}">
                        <a16:creationId xmlns:a16="http://schemas.microsoft.com/office/drawing/2014/main" id="{B60B39C0-559E-D905-763F-B2050176C49D}"/>
                      </a:ext>
                    </a:extLst>
                  </p:cNvPr>
                  <p:cNvSpPr/>
                  <p:nvPr/>
                </p:nvSpPr>
                <p:spPr>
                  <a:xfrm>
                    <a:off x="1919198" y="6491353"/>
                    <a:ext cx="266221" cy="1080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CCFFC5"/>
                  </a:solidFill>
                  <a:ln>
                    <a:solidFill>
                      <a:schemeClr val="bg2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08" name="Rectangle 307">
                    <a:extLst>
                      <a:ext uri="{FF2B5EF4-FFF2-40B4-BE49-F238E27FC236}">
                        <a16:creationId xmlns:a16="http://schemas.microsoft.com/office/drawing/2014/main" id="{23FC113C-DB18-A542-3437-F8E40E480AD2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902300" y="6467585"/>
                    <a:ext cx="72000" cy="1656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92" name="Group 291">
                  <a:extLst>
                    <a:ext uri="{FF2B5EF4-FFF2-40B4-BE49-F238E27FC236}">
                      <a16:creationId xmlns:a16="http://schemas.microsoft.com/office/drawing/2014/main" id="{48219902-E685-9ECC-C0EE-A876947B7A6F}"/>
                    </a:ext>
                  </a:extLst>
                </p:cNvPr>
                <p:cNvGrpSpPr/>
                <p:nvPr/>
              </p:nvGrpSpPr>
              <p:grpSpPr>
                <a:xfrm>
                  <a:off x="554704" y="6725132"/>
                  <a:ext cx="1016320" cy="165600"/>
                  <a:chOff x="554704" y="6261582"/>
                  <a:chExt cx="1016320" cy="165600"/>
                </a:xfrm>
              </p:grpSpPr>
              <p:grpSp>
                <p:nvGrpSpPr>
                  <p:cNvPr id="301" name="Group 300">
                    <a:extLst>
                      <a:ext uri="{FF2B5EF4-FFF2-40B4-BE49-F238E27FC236}">
                        <a16:creationId xmlns:a16="http://schemas.microsoft.com/office/drawing/2014/main" id="{3105E6F6-8C75-4305-953D-35B6A7AE6877}"/>
                      </a:ext>
                    </a:extLst>
                  </p:cNvPr>
                  <p:cNvGrpSpPr/>
                  <p:nvPr/>
                </p:nvGrpSpPr>
                <p:grpSpPr>
                  <a:xfrm>
                    <a:off x="554704" y="6279205"/>
                    <a:ext cx="989773" cy="108499"/>
                    <a:chOff x="10502065" y="392906"/>
                    <a:chExt cx="989773" cy="108499"/>
                  </a:xfrm>
                </p:grpSpPr>
                <p:grpSp>
                  <p:nvGrpSpPr>
                    <p:cNvPr id="303" name="Group 302">
                      <a:extLst>
                        <a:ext uri="{FF2B5EF4-FFF2-40B4-BE49-F238E27FC236}">
                          <a16:creationId xmlns:a16="http://schemas.microsoft.com/office/drawing/2014/main" id="{48DA5C38-F967-C582-C0D0-35773FE8A8A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502065" y="392906"/>
                      <a:ext cx="989773" cy="108499"/>
                      <a:chOff x="5051869" y="1012229"/>
                      <a:chExt cx="989773" cy="108499"/>
                    </a:xfrm>
                  </p:grpSpPr>
                  <p:sp>
                    <p:nvSpPr>
                      <p:cNvPr id="305" name="Rounded Rectangle 304">
                        <a:extLst>
                          <a:ext uri="{FF2B5EF4-FFF2-40B4-BE49-F238E27FC236}">
                            <a16:creationId xmlns:a16="http://schemas.microsoft.com/office/drawing/2014/main" id="{5BF1322F-56A0-8415-6F9D-10D3287A498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51869" y="1012229"/>
                        <a:ext cx="262800" cy="108000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rgbClr val="E1C1DF"/>
                      </a:solidFill>
                      <a:ln>
                        <a:solidFill>
                          <a:schemeClr val="bg2">
                            <a:lumMod val="5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306" name="Rounded Rectangle 305">
                        <a:extLst>
                          <a:ext uri="{FF2B5EF4-FFF2-40B4-BE49-F238E27FC236}">
                            <a16:creationId xmlns:a16="http://schemas.microsoft.com/office/drawing/2014/main" id="{3EEB3326-0655-B25F-DD64-BACAD0742AD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21642" y="1012728"/>
                        <a:ext cx="720000" cy="108000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rgbClr val="E1C1DF"/>
                      </a:solidFill>
                      <a:ln>
                        <a:solidFill>
                          <a:schemeClr val="bg2">
                            <a:lumMod val="5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sp>
                  <p:nvSpPr>
                    <p:cNvPr id="304" name="Rounded Rectangle 303">
                      <a:extLst>
                        <a:ext uri="{FF2B5EF4-FFF2-40B4-BE49-F238E27FC236}">
                          <a16:creationId xmlns:a16="http://schemas.microsoft.com/office/drawing/2014/main" id="{1235D60C-DE7A-2D7D-BC7C-F98A1071F6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247343" y="398805"/>
                      <a:ext cx="198000" cy="97200"/>
                    </a:xfrm>
                    <a:prstGeom prst="roundRect">
                      <a:avLst>
                        <a:gd name="adj" fmla="val 0"/>
                      </a:avLst>
                    </a:prstGeom>
                    <a:solidFill>
                      <a:srgbClr val="E1C1D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302" name="Rectangle 301">
                    <a:extLst>
                      <a:ext uri="{FF2B5EF4-FFF2-40B4-BE49-F238E27FC236}">
                        <a16:creationId xmlns:a16="http://schemas.microsoft.com/office/drawing/2014/main" id="{EE114157-045E-F783-57BA-18D21D474D93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499024" y="6261582"/>
                    <a:ext cx="72000" cy="1656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293" name="Rectangle 292">
                  <a:extLst>
                    <a:ext uri="{FF2B5EF4-FFF2-40B4-BE49-F238E27FC236}">
                      <a16:creationId xmlns:a16="http://schemas.microsoft.com/office/drawing/2014/main" id="{1C2301C0-961B-D4EC-B153-3BA6CFFE4314}"/>
                    </a:ext>
                  </a:extLst>
                </p:cNvPr>
                <p:cNvSpPr/>
                <p:nvPr/>
              </p:nvSpPr>
              <p:spPr>
                <a:xfrm>
                  <a:off x="745142" y="6822425"/>
                  <a:ext cx="1501693" cy="18466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HK" sz="600" b="1" spc="20" dirty="0">
                      <a:solidFill>
                        <a:srgbClr val="C814C9"/>
                      </a:solidFill>
                      <a:latin typeface="Helvetica" pitchFamily="2" charset="0"/>
                    </a:rPr>
                    <a:t>5’-CCACTTTAGC</a:t>
                  </a:r>
                  <a:r>
                    <a:rPr lang="en-HK" sz="600" spc="20" dirty="0">
                      <a:solidFill>
                        <a:srgbClr val="C814C9"/>
                      </a:solidFill>
                      <a:latin typeface="Helvetica" pitchFamily="2" charset="0"/>
                    </a:rPr>
                    <a:t>CTAGCTCAGC-3’</a:t>
                  </a:r>
                  <a:endParaRPr lang="en-HK" sz="600" spc="20" dirty="0">
                    <a:solidFill>
                      <a:srgbClr val="C814C9"/>
                    </a:solidFill>
                    <a:effectLst/>
                    <a:latin typeface="Helvetica" pitchFamily="2" charset="0"/>
                  </a:endParaRPr>
                </a:p>
              </p:txBody>
            </p:sp>
            <p:sp>
              <p:nvSpPr>
                <p:cNvPr id="294" name="Rectangle 293">
                  <a:extLst>
                    <a:ext uri="{FF2B5EF4-FFF2-40B4-BE49-F238E27FC236}">
                      <a16:creationId xmlns:a16="http://schemas.microsoft.com/office/drawing/2014/main" id="{D50C967F-A1EE-F55F-DDD9-0722F413965B}"/>
                    </a:ext>
                  </a:extLst>
                </p:cNvPr>
                <p:cNvSpPr/>
                <p:nvPr/>
              </p:nvSpPr>
              <p:spPr>
                <a:xfrm>
                  <a:off x="1205249" y="6489547"/>
                  <a:ext cx="1536959" cy="18466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HK" sz="600" spc="20" dirty="0">
                      <a:solidFill>
                        <a:srgbClr val="00B050"/>
                      </a:solidFill>
                      <a:latin typeface="Helvetica" pitchFamily="2" charset="0"/>
                    </a:rPr>
                    <a:t>5’-CGCGTCCCGC</a:t>
                  </a:r>
                  <a:r>
                    <a:rPr lang="en-HK" sz="600" b="1" spc="20" dirty="0">
                      <a:solidFill>
                        <a:srgbClr val="00B050"/>
                      </a:solidFill>
                      <a:latin typeface="Helvetica" pitchFamily="2" charset="0"/>
                    </a:rPr>
                    <a:t>CCGCCTGTCC-3’</a:t>
                  </a:r>
                  <a:endParaRPr lang="en-HK" sz="600" spc="20" dirty="0">
                    <a:solidFill>
                      <a:srgbClr val="00B050"/>
                    </a:solidFill>
                    <a:effectLst/>
                    <a:latin typeface="Helvetica" pitchFamily="2" charset="0"/>
                  </a:endParaRPr>
                </a:p>
              </p:txBody>
            </p:sp>
            <p:sp>
              <p:nvSpPr>
                <p:cNvPr id="295" name="Rectangle 294">
                  <a:extLst>
                    <a:ext uri="{FF2B5EF4-FFF2-40B4-BE49-F238E27FC236}">
                      <a16:creationId xmlns:a16="http://schemas.microsoft.com/office/drawing/2014/main" id="{16AB83EB-767C-CDE9-7BC6-64398DFFA6EB}"/>
                    </a:ext>
                  </a:extLst>
                </p:cNvPr>
                <p:cNvSpPr/>
                <p:nvPr/>
              </p:nvSpPr>
              <p:spPr>
                <a:xfrm>
                  <a:off x="995300" y="7189231"/>
                  <a:ext cx="1514518" cy="18466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HK" sz="600" b="1" spc="20" dirty="0">
                      <a:solidFill>
                        <a:srgbClr val="C814C9"/>
                      </a:solidFill>
                      <a:latin typeface="Helvetica" pitchFamily="2" charset="0"/>
                    </a:rPr>
                    <a:t>5’-CCACTTTAGC</a:t>
                  </a:r>
                  <a:r>
                    <a:rPr lang="en-HK" sz="600" b="1" spc="20" dirty="0">
                      <a:solidFill>
                        <a:srgbClr val="00B050"/>
                      </a:solidFill>
                      <a:latin typeface="Helvetica" pitchFamily="2" charset="0"/>
                    </a:rPr>
                    <a:t>CCGCCTGTCC-3’</a:t>
                  </a:r>
                  <a:endParaRPr lang="en-HK" sz="600" spc="20" dirty="0">
                    <a:solidFill>
                      <a:srgbClr val="00B050"/>
                    </a:solidFill>
                    <a:effectLst/>
                    <a:latin typeface="Helvetica" pitchFamily="2" charset="0"/>
                  </a:endParaRPr>
                </a:p>
              </p:txBody>
            </p:sp>
            <p:cxnSp>
              <p:nvCxnSpPr>
                <p:cNvPr id="296" name="Straight Connector 295">
                  <a:extLst>
                    <a:ext uri="{FF2B5EF4-FFF2-40B4-BE49-F238E27FC236}">
                      <a16:creationId xmlns:a16="http://schemas.microsoft.com/office/drawing/2014/main" id="{25715B55-3CEB-B13B-DF09-D283A88B2F2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76451" y="6528504"/>
                  <a:ext cx="0" cy="252363"/>
                </a:xfrm>
                <a:prstGeom prst="line">
                  <a:avLst/>
                </a:prstGeom>
                <a:ln w="6350">
                  <a:solidFill>
                    <a:schemeClr val="bg2">
                      <a:lumMod val="25000"/>
                    </a:schemeClr>
                  </a:solidFill>
                  <a:prstDash val="sysDash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97" name="Straight Connector 296">
                  <a:extLst>
                    <a:ext uri="{FF2B5EF4-FFF2-40B4-BE49-F238E27FC236}">
                      <a16:creationId xmlns:a16="http://schemas.microsoft.com/office/drawing/2014/main" id="{F3B82491-373F-74C9-B286-D125E5D8C92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93888" y="6713059"/>
                  <a:ext cx="0" cy="252363"/>
                </a:xfrm>
                <a:prstGeom prst="line">
                  <a:avLst/>
                </a:prstGeom>
                <a:ln w="6350">
                  <a:solidFill>
                    <a:schemeClr val="bg2">
                      <a:lumMod val="25000"/>
                    </a:schemeClr>
                  </a:solidFill>
                  <a:prstDash val="sysDash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298" name="Rectangle 297">
                  <a:extLst>
                    <a:ext uri="{FF2B5EF4-FFF2-40B4-BE49-F238E27FC236}">
                      <a16:creationId xmlns:a16="http://schemas.microsoft.com/office/drawing/2014/main" id="{B5ADBF91-9F07-DB7D-D834-35EFBF5B1983}"/>
                    </a:ext>
                  </a:extLst>
                </p:cNvPr>
                <p:cNvSpPr/>
                <p:nvPr/>
              </p:nvSpPr>
              <p:spPr>
                <a:xfrm>
                  <a:off x="1611803" y="6618285"/>
                  <a:ext cx="260008" cy="24622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accent1"/>
                      </a:solidFill>
                      <a:latin typeface="Helvetica" pitchFamily="2" charset="0"/>
                    </a:rPr>
                    <a:t>+</a:t>
                  </a:r>
                  <a:endParaRPr lang="en-US" sz="1000" dirty="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299" name="Down Arrow 298">
                  <a:extLst>
                    <a:ext uri="{FF2B5EF4-FFF2-40B4-BE49-F238E27FC236}">
                      <a16:creationId xmlns:a16="http://schemas.microsoft.com/office/drawing/2014/main" id="{6D8A4B8F-E5CB-7604-BA83-3F3502451EFB}"/>
                    </a:ext>
                  </a:extLst>
                </p:cNvPr>
                <p:cNvSpPr/>
                <p:nvPr/>
              </p:nvSpPr>
              <p:spPr>
                <a:xfrm flipH="1">
                  <a:off x="1716892" y="6994424"/>
                  <a:ext cx="45719" cy="53072"/>
                </a:xfrm>
                <a:prstGeom prst="downArrow">
                  <a:avLst>
                    <a:gd name="adj1" fmla="val 27812"/>
                    <a:gd name="adj2" fmla="val 51628"/>
                  </a:avLst>
                </a:prstGeom>
                <a:solidFill>
                  <a:schemeClr val="accent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0" name="Rounded Rectangle 299">
                  <a:extLst>
                    <a:ext uri="{FF2B5EF4-FFF2-40B4-BE49-F238E27FC236}">
                      <a16:creationId xmlns:a16="http://schemas.microsoft.com/office/drawing/2014/main" id="{202B4567-90F9-E3D8-4854-5A2ED28744ED}"/>
                    </a:ext>
                  </a:extLst>
                </p:cNvPr>
                <p:cNvSpPr/>
                <p:nvPr/>
              </p:nvSpPr>
              <p:spPr>
                <a:xfrm rot="10800000">
                  <a:off x="1548896" y="7134932"/>
                  <a:ext cx="198000" cy="72000"/>
                </a:xfrm>
                <a:prstGeom prst="roundRect">
                  <a:avLst>
                    <a:gd name="adj" fmla="val 0"/>
                  </a:avLst>
                </a:prstGeom>
                <a:solidFill>
                  <a:srgbClr val="E1C1D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89" name="Rectangle 288">
                <a:extLst>
                  <a:ext uri="{FF2B5EF4-FFF2-40B4-BE49-F238E27FC236}">
                    <a16:creationId xmlns:a16="http://schemas.microsoft.com/office/drawing/2014/main" id="{EA18770C-AF40-7AFA-EFC1-7B96D3A41690}"/>
                  </a:ext>
                </a:extLst>
              </p:cNvPr>
              <p:cNvSpPr/>
              <p:nvPr/>
            </p:nvSpPr>
            <p:spPr>
              <a:xfrm>
                <a:off x="861086" y="7321886"/>
                <a:ext cx="1758543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800" dirty="0">
                    <a:latin typeface="Helvetica" pitchFamily="2" charset="0"/>
                  </a:rPr>
                  <a:t>No</a:t>
                </a:r>
                <a:r>
                  <a:rPr lang="zh-CN" altLang="en-US" sz="800" dirty="0">
                    <a:latin typeface="Helvetica" pitchFamily="2" charset="0"/>
                  </a:rPr>
                  <a:t> </a:t>
                </a:r>
                <a:r>
                  <a:rPr lang="en-US" altLang="zh-CN" sz="800" dirty="0">
                    <a:latin typeface="Helvetica" pitchFamily="2" charset="0"/>
                  </a:rPr>
                  <a:t>break-end</a:t>
                </a:r>
                <a:r>
                  <a:rPr lang="zh-CN" altLang="en-US" sz="800" dirty="0">
                    <a:latin typeface="Helvetica" pitchFamily="2" charset="0"/>
                  </a:rPr>
                  <a:t> </a:t>
                </a:r>
                <a:r>
                  <a:rPr lang="en-US" altLang="zh-CN" sz="800" dirty="0">
                    <a:latin typeface="Helvetica" pitchFamily="2" charset="0"/>
                  </a:rPr>
                  <a:t>insertions in germinal center B stage.</a:t>
                </a:r>
                <a:endParaRPr lang="en-US" sz="800" dirty="0">
                  <a:latin typeface="Helvetica" pitchFamily="2" charset="0"/>
                </a:endParaRPr>
              </a:p>
            </p:txBody>
          </p:sp>
        </p:grpSp>
        <p:sp>
          <p:nvSpPr>
            <p:cNvPr id="286" name="Rounded Rectangle 285">
              <a:extLst>
                <a:ext uri="{FF2B5EF4-FFF2-40B4-BE49-F238E27FC236}">
                  <a16:creationId xmlns:a16="http://schemas.microsoft.com/office/drawing/2014/main" id="{74E2E3C4-0D5D-8C2B-E211-C611ED106D18}"/>
                </a:ext>
              </a:extLst>
            </p:cNvPr>
            <p:cNvSpPr/>
            <p:nvPr/>
          </p:nvSpPr>
          <p:spPr>
            <a:xfrm>
              <a:off x="440322" y="6286138"/>
              <a:ext cx="2259098" cy="1370766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304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Rectangle 852">
            <a:extLst>
              <a:ext uri="{FF2B5EF4-FFF2-40B4-BE49-F238E27FC236}">
                <a16:creationId xmlns:a16="http://schemas.microsoft.com/office/drawing/2014/main" id="{1F7D1406-79CF-D0D6-6328-591EF80EECF1}"/>
              </a:ext>
            </a:extLst>
          </p:cNvPr>
          <p:cNvSpPr/>
          <p:nvPr/>
        </p:nvSpPr>
        <p:spPr>
          <a:xfrm>
            <a:off x="228696" y="10755705"/>
            <a:ext cx="81127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>
                <a:latin typeface="Helvetica" pitchFamily="2" charset="0"/>
              </a:rPr>
              <a:t>Extended</a:t>
            </a:r>
            <a:r>
              <a:rPr lang="zh-CN" altLang="en-US" sz="1600" b="1" dirty="0">
                <a:latin typeface="Helvetica" pitchFamily="2" charset="0"/>
              </a:rPr>
              <a:t> </a:t>
            </a:r>
            <a:r>
              <a:rPr lang="en-US" altLang="zh-CN" sz="1600" b="1" dirty="0">
                <a:latin typeface="Helvetica" pitchFamily="2" charset="0"/>
              </a:rPr>
              <a:t>Figure</a:t>
            </a:r>
            <a:r>
              <a:rPr lang="zh-CN" altLang="en-US" sz="1600" b="1" dirty="0">
                <a:latin typeface="Helvetica" pitchFamily="2" charset="0"/>
              </a:rPr>
              <a:t> </a:t>
            </a:r>
            <a:r>
              <a:rPr lang="en-US" altLang="zh-CN" sz="1600" b="1" dirty="0">
                <a:latin typeface="Helvetica" pitchFamily="2" charset="0"/>
              </a:rPr>
              <a:t>2.</a:t>
            </a:r>
            <a:r>
              <a:rPr lang="en-HK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Germline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copy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number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alterations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and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de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novo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germline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mutations.</a:t>
            </a:r>
            <a:endParaRPr lang="en-US" sz="1600" b="1" dirty="0">
              <a:latin typeface="Helvetica" pitchFamily="2" charset="0"/>
            </a:endParaRPr>
          </a:p>
        </p:txBody>
      </p:sp>
      <p:sp>
        <p:nvSpPr>
          <p:cNvPr id="1084" name="Rectangle 1083">
            <a:extLst>
              <a:ext uri="{FF2B5EF4-FFF2-40B4-BE49-F238E27FC236}">
                <a16:creationId xmlns:a16="http://schemas.microsoft.com/office/drawing/2014/main" id="{E6F61078-3223-E848-1E89-9DAA237FA4C9}"/>
              </a:ext>
            </a:extLst>
          </p:cNvPr>
          <p:cNvSpPr/>
          <p:nvPr/>
        </p:nvSpPr>
        <p:spPr>
          <a:xfrm>
            <a:off x="325071" y="1084521"/>
            <a:ext cx="7920000" cy="9545379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Rectangle 275">
            <a:extLst>
              <a:ext uri="{FF2B5EF4-FFF2-40B4-BE49-F238E27FC236}">
                <a16:creationId xmlns:a16="http://schemas.microsoft.com/office/drawing/2014/main" id="{AAC4DCBC-0E37-4805-8CA3-E12FEA5365C7}"/>
              </a:ext>
            </a:extLst>
          </p:cNvPr>
          <p:cNvSpPr/>
          <p:nvPr/>
        </p:nvSpPr>
        <p:spPr>
          <a:xfrm>
            <a:off x="228696" y="11367087"/>
            <a:ext cx="81127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>
                <a:latin typeface="Helvetica" pitchFamily="2" charset="0"/>
              </a:rPr>
              <a:t>Supplementary</a:t>
            </a:r>
            <a:r>
              <a:rPr lang="zh-CN" altLang="en-US" sz="1600" b="1" dirty="0">
                <a:latin typeface="Helvetica" pitchFamily="2" charset="0"/>
              </a:rPr>
              <a:t> </a:t>
            </a:r>
            <a:r>
              <a:rPr lang="en-US" altLang="zh-CN" sz="1600" b="1" dirty="0">
                <a:latin typeface="Helvetica" pitchFamily="2" charset="0"/>
              </a:rPr>
              <a:t>Table</a:t>
            </a:r>
            <a:r>
              <a:rPr lang="zh-CN" altLang="en-US" sz="1600" b="1" dirty="0">
                <a:latin typeface="Helvetica" pitchFamily="2" charset="0"/>
              </a:rPr>
              <a:t> </a:t>
            </a:r>
            <a:r>
              <a:rPr lang="en-US" altLang="zh-CN" sz="1600" b="1" dirty="0">
                <a:latin typeface="Helvetica" pitchFamily="2" charset="0"/>
              </a:rPr>
              <a:t>3.</a:t>
            </a:r>
            <a:r>
              <a:rPr lang="en-HK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De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novo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germline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mutations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from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35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 err="1">
                <a:latin typeface="Helvetica" pitchFamily="2" charset="0"/>
              </a:rPr>
              <a:t>pGCT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family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trios</a:t>
            </a:r>
            <a:endParaRPr lang="en-US" sz="1600" b="1" dirty="0">
              <a:latin typeface="Helvetica" pitchFamily="2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BC97CC43-4BD3-09E3-21FB-69459E644730}"/>
              </a:ext>
            </a:extLst>
          </p:cNvPr>
          <p:cNvSpPr/>
          <p:nvPr/>
        </p:nvSpPr>
        <p:spPr>
          <a:xfrm>
            <a:off x="228696" y="161398"/>
            <a:ext cx="811275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b="1" dirty="0">
                <a:latin typeface="Helvetica" pitchFamily="2" charset="0"/>
              </a:rPr>
              <a:t>Supplementary</a:t>
            </a:r>
            <a:r>
              <a:rPr lang="zh-CN" altLang="en-US" sz="1400" b="1" dirty="0">
                <a:latin typeface="Helvetica" pitchFamily="2" charset="0"/>
              </a:rPr>
              <a:t> </a:t>
            </a:r>
            <a:r>
              <a:rPr lang="en-US" altLang="zh-CN" sz="1400" b="1" dirty="0">
                <a:latin typeface="Helvetica" pitchFamily="2" charset="0"/>
              </a:rPr>
              <a:t>Table</a:t>
            </a:r>
            <a:r>
              <a:rPr lang="zh-CN" altLang="en-US" sz="1400" b="1" dirty="0">
                <a:latin typeface="Helvetica" pitchFamily="2" charset="0"/>
              </a:rPr>
              <a:t> </a:t>
            </a:r>
            <a:r>
              <a:rPr lang="en-US" altLang="zh-CN" sz="1400" b="1" dirty="0">
                <a:latin typeface="Helvetica" pitchFamily="2" charset="0"/>
              </a:rPr>
              <a:t>2.</a:t>
            </a:r>
            <a:r>
              <a:rPr lang="en-HK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Somatic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mutation</a:t>
            </a:r>
            <a:r>
              <a:rPr lang="zh-CN" altLang="en-US" sz="1400" dirty="0">
                <a:latin typeface="Helvetica" pitchFamily="2" charset="0"/>
              </a:rPr>
              <a:t> </a:t>
            </a:r>
            <a:r>
              <a:rPr lang="en-US" altLang="zh-CN" sz="1400" dirty="0">
                <a:latin typeface="Helvetica" pitchFamily="2" charset="0"/>
              </a:rPr>
              <a:t>table.</a:t>
            </a:r>
            <a:endParaRPr lang="en-US" sz="1400" b="1" dirty="0">
              <a:latin typeface="Helvetica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5F3339B-644E-35B3-1F3D-9934F76EF84E}"/>
              </a:ext>
            </a:extLst>
          </p:cNvPr>
          <p:cNvGrpSpPr/>
          <p:nvPr/>
        </p:nvGrpSpPr>
        <p:grpSpPr>
          <a:xfrm>
            <a:off x="682915" y="1338038"/>
            <a:ext cx="6990762" cy="2167306"/>
            <a:chOff x="533828" y="3445134"/>
            <a:chExt cx="6990762" cy="216730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24DF8DE-3F58-A5F9-FAEB-F89917CFD4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8979" y="3628852"/>
              <a:ext cx="6549886" cy="1655999"/>
            </a:xfrm>
            <a:prstGeom prst="rect">
              <a:avLst/>
            </a:prstGeom>
          </p:spPr>
        </p:pic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3E510E89-8279-8328-DCDB-E373867CD111}"/>
                </a:ext>
              </a:extLst>
            </p:cNvPr>
            <p:cNvGrpSpPr/>
            <p:nvPr/>
          </p:nvGrpSpPr>
          <p:grpSpPr>
            <a:xfrm>
              <a:off x="533828" y="3445134"/>
              <a:ext cx="6990762" cy="2167306"/>
              <a:chOff x="355351" y="298418"/>
              <a:chExt cx="6990762" cy="2167306"/>
            </a:xfrm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7397478E-87FF-222F-3FD1-01A71E7673A4}"/>
                  </a:ext>
                </a:extLst>
              </p:cNvPr>
              <p:cNvSpPr/>
              <p:nvPr/>
            </p:nvSpPr>
            <p:spPr>
              <a:xfrm rot="16200000">
                <a:off x="-279278" y="1187438"/>
                <a:ext cx="1484702" cy="2154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800" dirty="0">
                    <a:latin typeface="Helvetica" pitchFamily="2" charset="0"/>
                  </a:rPr>
                  <a:t>Normalized</a:t>
                </a:r>
                <a:r>
                  <a:rPr lang="zh-CN" altLang="en-US" sz="800" dirty="0">
                    <a:latin typeface="Helvetica" pitchFamily="2" charset="0"/>
                  </a:rPr>
                  <a:t> </a:t>
                </a:r>
                <a:r>
                  <a:rPr lang="en-US" altLang="zh-CN" sz="800" dirty="0">
                    <a:latin typeface="Helvetica" pitchFamily="2" charset="0"/>
                  </a:rPr>
                  <a:t>mutation</a:t>
                </a:r>
                <a:r>
                  <a:rPr lang="zh-CN" altLang="en-US" sz="800" dirty="0">
                    <a:latin typeface="Helvetica" pitchFamily="2" charset="0"/>
                  </a:rPr>
                  <a:t> </a:t>
                </a:r>
                <a:r>
                  <a:rPr lang="en-US" altLang="zh-CN" sz="800" dirty="0">
                    <a:latin typeface="Helvetica" pitchFamily="2" charset="0"/>
                  </a:rPr>
                  <a:t>density</a:t>
                </a:r>
                <a:endParaRPr lang="en-US" sz="800" dirty="0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4BB38C41-3A7B-AD7A-11CD-605F5A49EDC8}"/>
                  </a:ext>
                </a:extLst>
              </p:cNvPr>
              <p:cNvSpPr/>
              <p:nvPr/>
            </p:nvSpPr>
            <p:spPr>
              <a:xfrm>
                <a:off x="1507894" y="2250280"/>
                <a:ext cx="585417" cy="2154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800" dirty="0">
                    <a:latin typeface="Helvetica" pitchFamily="2" charset="0"/>
                  </a:rPr>
                  <a:t>Distance</a:t>
                </a:r>
                <a:endParaRPr lang="en-HK" sz="800" dirty="0">
                  <a:latin typeface="Helvetica" pitchFamily="2" charset="0"/>
                </a:endParaRPr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7894CD8D-0E01-F255-5F6B-4A6935F8837C}"/>
                  </a:ext>
                </a:extLst>
              </p:cNvPr>
              <p:cNvSpPr/>
              <p:nvPr/>
            </p:nvSpPr>
            <p:spPr>
              <a:xfrm>
                <a:off x="3753674" y="2250280"/>
                <a:ext cx="585417" cy="2154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800" dirty="0">
                    <a:latin typeface="Helvetica" pitchFamily="2" charset="0"/>
                  </a:rPr>
                  <a:t>Distance</a:t>
                </a:r>
                <a:endParaRPr lang="en-HK" sz="800" dirty="0">
                  <a:latin typeface="Helvetica" pitchFamily="2" charset="0"/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10E990CD-C2E8-2C88-7C9D-B2516B5F8A43}"/>
                  </a:ext>
                </a:extLst>
              </p:cNvPr>
              <p:cNvSpPr/>
              <p:nvPr/>
            </p:nvSpPr>
            <p:spPr>
              <a:xfrm>
                <a:off x="5919481" y="2245482"/>
                <a:ext cx="735620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800" dirty="0">
                    <a:latin typeface="Helvetica" pitchFamily="2" charset="0"/>
                  </a:rPr>
                  <a:t>Distance</a:t>
                </a:r>
                <a:endParaRPr lang="en-HK" sz="800" dirty="0">
                  <a:latin typeface="Helvetica" pitchFamily="2" charset="0"/>
                </a:endParaRPr>
              </a:p>
            </p:txBody>
          </p: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6BCC4A96-B958-258F-99D3-A42EC084466A}"/>
                  </a:ext>
                </a:extLst>
              </p:cNvPr>
              <p:cNvCxnSpPr/>
              <p:nvPr/>
            </p:nvCxnSpPr>
            <p:spPr>
              <a:xfrm>
                <a:off x="6711421" y="627646"/>
                <a:ext cx="247877" cy="0"/>
              </a:xfrm>
              <a:prstGeom prst="line">
                <a:avLst/>
              </a:prstGeom>
              <a:solidFill>
                <a:srgbClr val="0DC00A"/>
              </a:solidFill>
              <a:ln w="28575">
                <a:solidFill>
                  <a:srgbClr val="0DC00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7C030BA4-1740-9B2A-C508-97FEC7E6DB22}"/>
                  </a:ext>
                </a:extLst>
              </p:cNvPr>
              <p:cNvSpPr/>
              <p:nvPr/>
            </p:nvSpPr>
            <p:spPr>
              <a:xfrm>
                <a:off x="6956263" y="519924"/>
                <a:ext cx="304892" cy="2154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800" dirty="0">
                    <a:latin typeface="Helvetica" pitchFamily="2" charset="0"/>
                  </a:rPr>
                  <a:t>FL</a:t>
                </a:r>
                <a:endParaRPr lang="en-HK" altLang="zh-CN" sz="800" dirty="0">
                  <a:latin typeface="Helvetica" pitchFamily="2" charset="0"/>
                </a:endParaRPr>
              </a:p>
            </p:txBody>
          </p: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83D061D7-4477-94B4-D049-0B0E8BDC7602}"/>
                  </a:ext>
                </a:extLst>
              </p:cNvPr>
              <p:cNvCxnSpPr/>
              <p:nvPr/>
            </p:nvCxnSpPr>
            <p:spPr>
              <a:xfrm>
                <a:off x="6708386" y="769133"/>
                <a:ext cx="247877" cy="0"/>
              </a:xfrm>
              <a:prstGeom prst="line">
                <a:avLst/>
              </a:prstGeom>
              <a:ln w="28575">
                <a:solidFill>
                  <a:srgbClr val="FF6D5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F9257495-8CB7-95BD-D2C2-564B99FF91CE}"/>
                  </a:ext>
                </a:extLst>
              </p:cNvPr>
              <p:cNvSpPr/>
              <p:nvPr/>
            </p:nvSpPr>
            <p:spPr>
              <a:xfrm>
                <a:off x="6956263" y="673717"/>
                <a:ext cx="389850" cy="2154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800" dirty="0">
                    <a:latin typeface="Helvetica" pitchFamily="2" charset="0"/>
                  </a:rPr>
                  <a:t>DHL</a:t>
                </a:r>
                <a:endParaRPr lang="en-HK" altLang="zh-CN" sz="800" dirty="0">
                  <a:latin typeface="Helvetica" pitchFamily="2" charset="0"/>
                </a:endParaRPr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8D69D54B-8DCE-2EF2-363A-70CC88D742E0}"/>
                  </a:ext>
                </a:extLst>
              </p:cNvPr>
              <p:cNvSpPr/>
              <p:nvPr/>
            </p:nvSpPr>
            <p:spPr>
              <a:xfrm>
                <a:off x="476505" y="435760"/>
                <a:ext cx="370165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800" dirty="0">
                    <a:latin typeface="Helvetica" pitchFamily="2" charset="0"/>
                  </a:rPr>
                  <a:t>0.6</a:t>
                </a:r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D3B89A3E-F062-C89C-6613-E3C78FB44DF7}"/>
                  </a:ext>
                </a:extLst>
              </p:cNvPr>
              <p:cNvSpPr/>
              <p:nvPr/>
            </p:nvSpPr>
            <p:spPr>
              <a:xfrm>
                <a:off x="476505" y="696534"/>
                <a:ext cx="370165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800" dirty="0">
                    <a:latin typeface="Helvetica" pitchFamily="2" charset="0"/>
                  </a:rPr>
                  <a:t>0.5</a:t>
                </a:r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A6C563B0-0C56-9861-52BE-C21FC2AFB8EC}"/>
                  </a:ext>
                </a:extLst>
              </p:cNvPr>
              <p:cNvSpPr/>
              <p:nvPr/>
            </p:nvSpPr>
            <p:spPr>
              <a:xfrm>
                <a:off x="476505" y="957308"/>
                <a:ext cx="370165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800" dirty="0">
                    <a:latin typeface="Helvetica" pitchFamily="2" charset="0"/>
                  </a:rPr>
                  <a:t>0.4</a:t>
                </a:r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ABE538B0-F612-B374-36FD-CB282CDFC018}"/>
                  </a:ext>
                </a:extLst>
              </p:cNvPr>
              <p:cNvSpPr/>
              <p:nvPr/>
            </p:nvSpPr>
            <p:spPr>
              <a:xfrm>
                <a:off x="476505" y="1218082"/>
                <a:ext cx="370165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800" dirty="0">
                    <a:latin typeface="Helvetica" pitchFamily="2" charset="0"/>
                  </a:rPr>
                  <a:t>0.3</a:t>
                </a:r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1D52DD76-EE95-732D-3384-C41AB7DF9AEC}"/>
                  </a:ext>
                </a:extLst>
              </p:cNvPr>
              <p:cNvSpPr/>
              <p:nvPr/>
            </p:nvSpPr>
            <p:spPr>
              <a:xfrm>
                <a:off x="476505" y="1478856"/>
                <a:ext cx="370165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800" dirty="0">
                    <a:latin typeface="Helvetica" pitchFamily="2" charset="0"/>
                  </a:rPr>
                  <a:t>0.2</a:t>
                </a: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D647B990-AD2F-8679-F7F9-F7F49AE32CB4}"/>
                  </a:ext>
                </a:extLst>
              </p:cNvPr>
              <p:cNvSpPr/>
              <p:nvPr/>
            </p:nvSpPr>
            <p:spPr>
              <a:xfrm>
                <a:off x="476505" y="1739630"/>
                <a:ext cx="370165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800" dirty="0">
                    <a:latin typeface="Helvetica" pitchFamily="2" charset="0"/>
                  </a:rPr>
                  <a:t>0.1</a:t>
                </a:r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63E6CA72-4716-6370-FDE9-0B4D641D0D52}"/>
                  </a:ext>
                </a:extLst>
              </p:cNvPr>
              <p:cNvSpPr/>
              <p:nvPr/>
            </p:nvSpPr>
            <p:spPr>
              <a:xfrm>
                <a:off x="476505" y="2000405"/>
                <a:ext cx="370165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800" dirty="0">
                    <a:latin typeface="Helvetica" pitchFamily="2" charset="0"/>
                  </a:rPr>
                  <a:t>0</a:t>
                </a:r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4B7AFF95-CCE2-AA4E-4343-E34A538D14E0}"/>
                  </a:ext>
                </a:extLst>
              </p:cNvPr>
              <p:cNvSpPr/>
              <p:nvPr/>
            </p:nvSpPr>
            <p:spPr>
              <a:xfrm>
                <a:off x="752298" y="2091898"/>
                <a:ext cx="476690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800" dirty="0">
                    <a:latin typeface="Helvetica" pitchFamily="2" charset="0"/>
                  </a:rPr>
                  <a:t>-80kb</a:t>
                </a:r>
                <a:endParaRPr lang="en-US" sz="800" dirty="0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E1684814-4A7C-37E8-5B22-09766CB682AC}"/>
                  </a:ext>
                </a:extLst>
              </p:cNvPr>
              <p:cNvSpPr/>
              <p:nvPr/>
            </p:nvSpPr>
            <p:spPr>
              <a:xfrm>
                <a:off x="1157267" y="2091898"/>
                <a:ext cx="476690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800" dirty="0">
                    <a:latin typeface="Helvetica" pitchFamily="2" charset="0"/>
                  </a:rPr>
                  <a:t>-40kb</a:t>
                </a:r>
                <a:endParaRPr lang="en-US" sz="800" dirty="0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523CB982-387F-B3AF-6D22-03EEBA24E102}"/>
                  </a:ext>
                </a:extLst>
              </p:cNvPr>
              <p:cNvSpPr/>
              <p:nvPr/>
            </p:nvSpPr>
            <p:spPr>
              <a:xfrm>
                <a:off x="1562236" y="2091898"/>
                <a:ext cx="476690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800" dirty="0">
                    <a:latin typeface="Helvetica" pitchFamily="2" charset="0"/>
                  </a:rPr>
                  <a:t>0</a:t>
                </a:r>
                <a:endParaRPr lang="en-US" sz="800" dirty="0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6BB49672-1F25-B41D-3856-B91DAFE1675E}"/>
                  </a:ext>
                </a:extLst>
              </p:cNvPr>
              <p:cNvSpPr/>
              <p:nvPr/>
            </p:nvSpPr>
            <p:spPr>
              <a:xfrm>
                <a:off x="1967205" y="2091898"/>
                <a:ext cx="476690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800" dirty="0">
                    <a:latin typeface="Helvetica" pitchFamily="2" charset="0"/>
                  </a:rPr>
                  <a:t>40kb</a:t>
                </a:r>
                <a:endParaRPr lang="en-US" sz="800" dirty="0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672B2830-15DF-AFD3-F521-0477F4A7CBC9}"/>
                  </a:ext>
                </a:extLst>
              </p:cNvPr>
              <p:cNvSpPr/>
              <p:nvPr/>
            </p:nvSpPr>
            <p:spPr>
              <a:xfrm>
                <a:off x="2372174" y="2091898"/>
                <a:ext cx="476690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800" dirty="0">
                    <a:latin typeface="Helvetica" pitchFamily="2" charset="0"/>
                  </a:rPr>
                  <a:t>80kb</a:t>
                </a:r>
                <a:endParaRPr lang="en-US" sz="800" dirty="0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1FB52AF7-E155-B8AD-95DE-40F009486F38}"/>
                  </a:ext>
                </a:extLst>
              </p:cNvPr>
              <p:cNvSpPr/>
              <p:nvPr/>
            </p:nvSpPr>
            <p:spPr>
              <a:xfrm>
                <a:off x="2994557" y="2093049"/>
                <a:ext cx="476690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800" dirty="0">
                    <a:latin typeface="Helvetica" pitchFamily="2" charset="0"/>
                  </a:rPr>
                  <a:t>-80kb</a:t>
                </a:r>
                <a:endParaRPr lang="en-US" sz="800" dirty="0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1B1996AD-97E4-5C91-DA24-EEE11E8344D5}"/>
                  </a:ext>
                </a:extLst>
              </p:cNvPr>
              <p:cNvSpPr/>
              <p:nvPr/>
            </p:nvSpPr>
            <p:spPr>
              <a:xfrm>
                <a:off x="3399526" y="2093049"/>
                <a:ext cx="476690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800" dirty="0">
                    <a:latin typeface="Helvetica" pitchFamily="2" charset="0"/>
                  </a:rPr>
                  <a:t>-40kb</a:t>
                </a:r>
                <a:endParaRPr lang="en-US" sz="800" dirty="0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B9F34FB3-E366-4731-C02B-DA653D7149C6}"/>
                  </a:ext>
                </a:extLst>
              </p:cNvPr>
              <p:cNvSpPr/>
              <p:nvPr/>
            </p:nvSpPr>
            <p:spPr>
              <a:xfrm>
                <a:off x="3804495" y="2093049"/>
                <a:ext cx="476690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800" dirty="0">
                    <a:latin typeface="Helvetica" pitchFamily="2" charset="0"/>
                  </a:rPr>
                  <a:t>0</a:t>
                </a:r>
                <a:endParaRPr lang="en-US" sz="800" dirty="0"/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1A001F15-E64E-4499-9356-0339743AE75B}"/>
                  </a:ext>
                </a:extLst>
              </p:cNvPr>
              <p:cNvSpPr/>
              <p:nvPr/>
            </p:nvSpPr>
            <p:spPr>
              <a:xfrm>
                <a:off x="4209464" y="2093049"/>
                <a:ext cx="476690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800" dirty="0">
                    <a:latin typeface="Helvetica" pitchFamily="2" charset="0"/>
                  </a:rPr>
                  <a:t>40kb</a:t>
                </a:r>
                <a:endParaRPr lang="en-US" sz="800" dirty="0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A46EA3FD-2F2B-B923-A7EE-84DAD292ED5C}"/>
                  </a:ext>
                </a:extLst>
              </p:cNvPr>
              <p:cNvSpPr/>
              <p:nvPr/>
            </p:nvSpPr>
            <p:spPr>
              <a:xfrm>
                <a:off x="4614433" y="2093049"/>
                <a:ext cx="476690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800" dirty="0">
                    <a:latin typeface="Helvetica" pitchFamily="2" charset="0"/>
                  </a:rPr>
                  <a:t>80kb</a:t>
                </a:r>
                <a:endParaRPr lang="en-US" sz="800" dirty="0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C129E0D1-0D80-1A94-B269-E670535952C2}"/>
                  </a:ext>
                </a:extLst>
              </p:cNvPr>
              <p:cNvSpPr/>
              <p:nvPr/>
            </p:nvSpPr>
            <p:spPr>
              <a:xfrm>
                <a:off x="5239008" y="2096168"/>
                <a:ext cx="476690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800" dirty="0">
                    <a:latin typeface="Helvetica" pitchFamily="2" charset="0"/>
                  </a:rPr>
                  <a:t>-80kb</a:t>
                </a:r>
                <a:endParaRPr lang="en-US" sz="800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4A2D6086-6E6A-0717-BF88-A9E76880A01C}"/>
                  </a:ext>
                </a:extLst>
              </p:cNvPr>
              <p:cNvSpPr/>
              <p:nvPr/>
            </p:nvSpPr>
            <p:spPr>
              <a:xfrm>
                <a:off x="5643977" y="2096168"/>
                <a:ext cx="476690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800" dirty="0">
                    <a:latin typeface="Helvetica" pitchFamily="2" charset="0"/>
                  </a:rPr>
                  <a:t>-40kb</a:t>
                </a:r>
                <a:endParaRPr lang="en-US" sz="800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7562835E-E95F-0747-59C4-A18976CBAFDD}"/>
                  </a:ext>
                </a:extLst>
              </p:cNvPr>
              <p:cNvSpPr/>
              <p:nvPr/>
            </p:nvSpPr>
            <p:spPr>
              <a:xfrm>
                <a:off x="6048946" y="2096168"/>
                <a:ext cx="476690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800" dirty="0">
                    <a:latin typeface="Helvetica" pitchFamily="2" charset="0"/>
                  </a:rPr>
                  <a:t>0</a:t>
                </a:r>
                <a:endParaRPr lang="en-US" sz="800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39E637E9-69B1-7E09-E6CD-53D284BFA530}"/>
                  </a:ext>
                </a:extLst>
              </p:cNvPr>
              <p:cNvSpPr/>
              <p:nvPr/>
            </p:nvSpPr>
            <p:spPr>
              <a:xfrm>
                <a:off x="6453915" y="2096168"/>
                <a:ext cx="476690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800" dirty="0">
                    <a:latin typeface="Helvetica" pitchFamily="2" charset="0"/>
                  </a:rPr>
                  <a:t>40kb</a:t>
                </a:r>
                <a:endParaRPr lang="en-US" sz="800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06E54277-AD62-6222-9ECE-BEE85ACBDC58}"/>
                  </a:ext>
                </a:extLst>
              </p:cNvPr>
              <p:cNvSpPr/>
              <p:nvPr/>
            </p:nvSpPr>
            <p:spPr>
              <a:xfrm>
                <a:off x="6858884" y="2096168"/>
                <a:ext cx="476690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800" dirty="0">
                    <a:latin typeface="Helvetica" pitchFamily="2" charset="0"/>
                  </a:rPr>
                  <a:t>80kb</a:t>
                </a:r>
                <a:endParaRPr lang="en-US" sz="800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3C1398DB-EAF0-79A8-79EC-D136C29EE6F0}"/>
                  </a:ext>
                </a:extLst>
              </p:cNvPr>
              <p:cNvSpPr/>
              <p:nvPr/>
            </p:nvSpPr>
            <p:spPr>
              <a:xfrm>
                <a:off x="1474293" y="298418"/>
                <a:ext cx="708848" cy="24622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000" dirty="0">
                    <a:latin typeface="Helvetica" pitchFamily="2" charset="0"/>
                  </a:rPr>
                  <a:t>H3K27ac</a:t>
                </a:r>
                <a:endParaRPr lang="en-HK" sz="1000" dirty="0">
                  <a:latin typeface="Helvetica" pitchFamily="2" charset="0"/>
                </a:endParaRPr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1BFA60FB-B8D8-E5F7-A810-82085F81DA3D}"/>
                  </a:ext>
                </a:extLst>
              </p:cNvPr>
              <p:cNvSpPr/>
              <p:nvPr/>
            </p:nvSpPr>
            <p:spPr>
              <a:xfrm>
                <a:off x="3656748" y="298418"/>
                <a:ext cx="752129" cy="24622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000" dirty="0">
                    <a:latin typeface="Helvetica" pitchFamily="2" charset="0"/>
                  </a:rPr>
                  <a:t>H3K4me3</a:t>
                </a:r>
                <a:endParaRPr lang="en-HK" sz="1000" dirty="0">
                  <a:latin typeface="Helvetica" pitchFamily="2" charset="0"/>
                </a:endParaRPr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2B969E59-79FB-C516-E438-D40B21265DE0}"/>
                  </a:ext>
                </a:extLst>
              </p:cNvPr>
              <p:cNvSpPr/>
              <p:nvPr/>
            </p:nvSpPr>
            <p:spPr>
              <a:xfrm>
                <a:off x="5505631" y="298418"/>
                <a:ext cx="1611404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1000" dirty="0">
                    <a:latin typeface="Helvetica" pitchFamily="2" charset="0"/>
                  </a:rPr>
                  <a:t>H3K4me1</a:t>
                </a:r>
                <a:endParaRPr lang="en-HK" sz="1000" dirty="0">
                  <a:latin typeface="Helvetica" pitchFamily="2" charset="0"/>
                </a:endParaRPr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E32CAE1A-97B7-63A0-61E0-6992351D63EB}"/>
                  </a:ext>
                </a:extLst>
              </p:cNvPr>
              <p:cNvSpPr/>
              <p:nvPr/>
            </p:nvSpPr>
            <p:spPr>
              <a:xfrm>
                <a:off x="2719237" y="439718"/>
                <a:ext cx="370165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800" dirty="0">
                    <a:latin typeface="Helvetica" pitchFamily="2" charset="0"/>
                  </a:rPr>
                  <a:t>0.6</a:t>
                </a:r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98551449-E753-7A6B-F399-93516BEF773C}"/>
                  </a:ext>
                </a:extLst>
              </p:cNvPr>
              <p:cNvSpPr/>
              <p:nvPr/>
            </p:nvSpPr>
            <p:spPr>
              <a:xfrm>
                <a:off x="2719237" y="700492"/>
                <a:ext cx="370165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800" dirty="0">
                    <a:latin typeface="Helvetica" pitchFamily="2" charset="0"/>
                  </a:rPr>
                  <a:t>0.5</a:t>
                </a:r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65814DD9-F0D3-BB86-D0FB-9F5F9DBEFD8F}"/>
                  </a:ext>
                </a:extLst>
              </p:cNvPr>
              <p:cNvSpPr/>
              <p:nvPr/>
            </p:nvSpPr>
            <p:spPr>
              <a:xfrm>
                <a:off x="2719237" y="961266"/>
                <a:ext cx="370165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800" dirty="0">
                    <a:latin typeface="Helvetica" pitchFamily="2" charset="0"/>
                  </a:rPr>
                  <a:t>0.4</a:t>
                </a:r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2DF2D680-67C0-CF37-B8FF-6F2604827F28}"/>
                  </a:ext>
                </a:extLst>
              </p:cNvPr>
              <p:cNvSpPr/>
              <p:nvPr/>
            </p:nvSpPr>
            <p:spPr>
              <a:xfrm>
                <a:off x="2719237" y="1222040"/>
                <a:ext cx="370165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800" dirty="0">
                    <a:latin typeface="Helvetica" pitchFamily="2" charset="0"/>
                  </a:rPr>
                  <a:t>0.3</a:t>
                </a:r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7375C2C5-2734-76AA-301F-DB0F737C88DF}"/>
                  </a:ext>
                </a:extLst>
              </p:cNvPr>
              <p:cNvSpPr/>
              <p:nvPr/>
            </p:nvSpPr>
            <p:spPr>
              <a:xfrm>
                <a:off x="2719237" y="1482814"/>
                <a:ext cx="370165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800" dirty="0">
                    <a:latin typeface="Helvetica" pitchFamily="2" charset="0"/>
                  </a:rPr>
                  <a:t>0.2</a:t>
                </a:r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F4D56B15-FFA9-0DDE-4DF9-0E3DCB2B25DF}"/>
                  </a:ext>
                </a:extLst>
              </p:cNvPr>
              <p:cNvSpPr/>
              <p:nvPr/>
            </p:nvSpPr>
            <p:spPr>
              <a:xfrm>
                <a:off x="2719237" y="1743588"/>
                <a:ext cx="370165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800" dirty="0">
                    <a:latin typeface="Helvetica" pitchFamily="2" charset="0"/>
                  </a:rPr>
                  <a:t>0.1</a:t>
                </a:r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E48C1E41-B4B8-CEDD-20D8-39567455A095}"/>
                  </a:ext>
                </a:extLst>
              </p:cNvPr>
              <p:cNvSpPr/>
              <p:nvPr/>
            </p:nvSpPr>
            <p:spPr>
              <a:xfrm>
                <a:off x="2719237" y="2004363"/>
                <a:ext cx="370165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800" dirty="0">
                    <a:latin typeface="Helvetica" pitchFamily="2" charset="0"/>
                  </a:rPr>
                  <a:t>0</a:t>
                </a:r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598B76C5-D0A5-7254-9236-9C16F81099CB}"/>
                  </a:ext>
                </a:extLst>
              </p:cNvPr>
              <p:cNvSpPr/>
              <p:nvPr/>
            </p:nvSpPr>
            <p:spPr>
              <a:xfrm>
                <a:off x="4966470" y="435760"/>
                <a:ext cx="370165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800" dirty="0">
                    <a:latin typeface="Helvetica" pitchFamily="2" charset="0"/>
                  </a:rPr>
                  <a:t>0.6</a:t>
                </a:r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9E6B8BCF-F583-59AD-EED3-CAA948312FCB}"/>
                  </a:ext>
                </a:extLst>
              </p:cNvPr>
              <p:cNvSpPr/>
              <p:nvPr/>
            </p:nvSpPr>
            <p:spPr>
              <a:xfrm>
                <a:off x="4966470" y="696534"/>
                <a:ext cx="370165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800" dirty="0">
                    <a:latin typeface="Helvetica" pitchFamily="2" charset="0"/>
                  </a:rPr>
                  <a:t>0.5</a:t>
                </a:r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84E5DF1D-7ADA-9F4B-4220-71C10D0623E9}"/>
                  </a:ext>
                </a:extLst>
              </p:cNvPr>
              <p:cNvSpPr/>
              <p:nvPr/>
            </p:nvSpPr>
            <p:spPr>
              <a:xfrm>
                <a:off x="4966470" y="957308"/>
                <a:ext cx="370165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800" dirty="0">
                    <a:latin typeface="Helvetica" pitchFamily="2" charset="0"/>
                  </a:rPr>
                  <a:t>0.4</a:t>
                </a:r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E3D7ED17-517F-EB33-50A8-F78579BF1369}"/>
                  </a:ext>
                </a:extLst>
              </p:cNvPr>
              <p:cNvSpPr/>
              <p:nvPr/>
            </p:nvSpPr>
            <p:spPr>
              <a:xfrm>
                <a:off x="4966470" y="1218082"/>
                <a:ext cx="370165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800" dirty="0">
                    <a:latin typeface="Helvetica" pitchFamily="2" charset="0"/>
                  </a:rPr>
                  <a:t>0.3</a:t>
                </a:r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02B13629-9274-1D9A-C3E4-173947DFFC58}"/>
                  </a:ext>
                </a:extLst>
              </p:cNvPr>
              <p:cNvSpPr/>
              <p:nvPr/>
            </p:nvSpPr>
            <p:spPr>
              <a:xfrm>
                <a:off x="4966470" y="1478856"/>
                <a:ext cx="370165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800" dirty="0">
                    <a:latin typeface="Helvetica" pitchFamily="2" charset="0"/>
                  </a:rPr>
                  <a:t>0.2</a:t>
                </a:r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97C1482A-BD02-655E-F22B-A2ED67888032}"/>
                  </a:ext>
                </a:extLst>
              </p:cNvPr>
              <p:cNvSpPr/>
              <p:nvPr/>
            </p:nvSpPr>
            <p:spPr>
              <a:xfrm>
                <a:off x="4966470" y="1739630"/>
                <a:ext cx="370165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800" dirty="0">
                    <a:latin typeface="Helvetica" pitchFamily="2" charset="0"/>
                  </a:rPr>
                  <a:t>0.1</a:t>
                </a:r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B2D0FFE9-EE1E-12A6-5B97-37F8598F45B9}"/>
                  </a:ext>
                </a:extLst>
              </p:cNvPr>
              <p:cNvSpPr/>
              <p:nvPr/>
            </p:nvSpPr>
            <p:spPr>
              <a:xfrm>
                <a:off x="4966470" y="2000405"/>
                <a:ext cx="370165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800" dirty="0">
                    <a:latin typeface="Helvetica" pitchFamily="2" charset="0"/>
                  </a:rPr>
                  <a:t>0</a:t>
                </a:r>
              </a:p>
            </p:txBody>
          </p:sp>
        </p:grpSp>
      </p:grpSp>
      <p:sp>
        <p:nvSpPr>
          <p:cNvPr id="132" name="TextBox 131">
            <a:extLst>
              <a:ext uri="{FF2B5EF4-FFF2-40B4-BE49-F238E27FC236}">
                <a16:creationId xmlns:a16="http://schemas.microsoft.com/office/drawing/2014/main" id="{8363A970-008C-9D5B-0D73-D9DCE6819E4E}"/>
              </a:ext>
            </a:extLst>
          </p:cNvPr>
          <p:cNvSpPr txBox="1"/>
          <p:nvPr/>
        </p:nvSpPr>
        <p:spPr>
          <a:xfrm>
            <a:off x="351406" y="1170489"/>
            <a:ext cx="353697" cy="2982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1938" b="1" dirty="0">
                <a:latin typeface="Helvetica" pitchFamily="2" charset="0"/>
              </a:rPr>
              <a:t>A</a:t>
            </a:r>
            <a:endParaRPr lang="en-US" sz="1938" b="1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28505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5370</TotalTime>
  <Words>319</Words>
  <Application>Microsoft Macintosh PowerPoint</Application>
  <PresentationFormat>Custom</PresentationFormat>
  <Paragraphs>131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SONG Dong</dc:creator>
  <cp:keywords/>
  <dc:description/>
  <cp:lastModifiedBy>SONG Dong</cp:lastModifiedBy>
  <cp:revision>99</cp:revision>
  <cp:lastPrinted>2022-06-11T05:57:27Z</cp:lastPrinted>
  <dcterms:created xsi:type="dcterms:W3CDTF">2022-06-09T11:18:24Z</dcterms:created>
  <dcterms:modified xsi:type="dcterms:W3CDTF">2022-06-30T07:13:01Z</dcterms:modified>
  <cp:category/>
</cp:coreProperties>
</file>

<file path=docProps/thumbnail.jpeg>
</file>